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Lst>
  <p:sldSz cy="5143500" cx="9144000"/>
  <p:notesSz cx="6858000" cy="9144000"/>
  <p:embeddedFontLst>
    <p:embeddedFont>
      <p:font typeface="Caveat"/>
      <p:regular r:id="rId107"/>
      <p:bold r:id="rId108"/>
    </p:embeddedFont>
    <p:embeddedFont>
      <p:font typeface="Amatic SC"/>
      <p:regular r:id="rId109"/>
      <p:bold r:id="rId110"/>
    </p:embeddedFont>
    <p:embeddedFont>
      <p:font typeface="Source Code Pro"/>
      <p:regular r:id="rId111"/>
      <p:bold r:id="rId112"/>
      <p:italic r:id="rId113"/>
      <p:boldItalic r:id="rId114"/>
    </p:embeddedFont>
    <p:embeddedFont>
      <p:font typeface="Caveat Medium"/>
      <p:regular r:id="rId115"/>
      <p:bold r:id="rId116"/>
    </p:embeddedFont>
    <p:embeddedFont>
      <p:font typeface="Source Code Pro Medium"/>
      <p:regular r:id="rId117"/>
      <p:bold r:id="rId118"/>
      <p:italic r:id="rId119"/>
      <p:boldItalic r:id="rId120"/>
    </p:embeddedFont>
    <p:embeddedFont>
      <p:font typeface="DM Sans"/>
      <p:regular r:id="rId121"/>
      <p:bold r:id="rId122"/>
      <p:italic r:id="rId123"/>
      <p:boldItalic r:id="rId124"/>
    </p:embeddedFont>
    <p:embeddedFont>
      <p:font typeface="Caveat SemiBold"/>
      <p:regular r:id="rId125"/>
      <p:bold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Caveat-regular.fntdata"/><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AmaticSC-regular.fntdata"/><Relationship Id="rId108" Type="http://schemas.openxmlformats.org/officeDocument/2006/relationships/font" Target="fonts/Caveat-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6" Type="http://schemas.openxmlformats.org/officeDocument/2006/relationships/font" Target="fonts/CaveatSemiBold-bold.fntdata"/><Relationship Id="rId26" Type="http://schemas.openxmlformats.org/officeDocument/2006/relationships/slide" Target="slides/slide21.xml"/><Relationship Id="rId121" Type="http://schemas.openxmlformats.org/officeDocument/2006/relationships/font" Target="fonts/DMSans-regular.fntdata"/><Relationship Id="rId25" Type="http://schemas.openxmlformats.org/officeDocument/2006/relationships/slide" Target="slides/slide20.xml"/><Relationship Id="rId120" Type="http://schemas.openxmlformats.org/officeDocument/2006/relationships/font" Target="fonts/SourceCodeProMedium-bold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CaveatSemiBold-regular.fntdata"/><Relationship Id="rId29" Type="http://schemas.openxmlformats.org/officeDocument/2006/relationships/slide" Target="slides/slide24.xml"/><Relationship Id="rId124" Type="http://schemas.openxmlformats.org/officeDocument/2006/relationships/font" Target="fonts/DMSans-boldItalic.fntdata"/><Relationship Id="rId123" Type="http://schemas.openxmlformats.org/officeDocument/2006/relationships/font" Target="fonts/DMSans-italic.fntdata"/><Relationship Id="rId122" Type="http://schemas.openxmlformats.org/officeDocument/2006/relationships/font" Target="fonts/DMSans-bold.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SourceCodeProMedium-bold.fntdata"/><Relationship Id="rId117" Type="http://schemas.openxmlformats.org/officeDocument/2006/relationships/font" Target="fonts/SourceCodeProMedium-regular.fntdata"/><Relationship Id="rId116" Type="http://schemas.openxmlformats.org/officeDocument/2006/relationships/font" Target="fonts/CaveatMedium-bold.fntdata"/><Relationship Id="rId115" Type="http://schemas.openxmlformats.org/officeDocument/2006/relationships/font" Target="fonts/CaveatMedium-regular.fntdata"/><Relationship Id="rId119" Type="http://schemas.openxmlformats.org/officeDocument/2006/relationships/font" Target="fonts/SourceCodeProMedium-italic.fntdata"/><Relationship Id="rId15" Type="http://schemas.openxmlformats.org/officeDocument/2006/relationships/slide" Target="slides/slide10.xml"/><Relationship Id="rId110" Type="http://schemas.openxmlformats.org/officeDocument/2006/relationships/font" Target="fonts/AmaticSC-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SourceCodePro-boldItalic.fntdata"/><Relationship Id="rId18" Type="http://schemas.openxmlformats.org/officeDocument/2006/relationships/slide" Target="slides/slide13.xml"/><Relationship Id="rId113" Type="http://schemas.openxmlformats.org/officeDocument/2006/relationships/font" Target="fonts/SourceCodePro-italic.fntdata"/><Relationship Id="rId112" Type="http://schemas.openxmlformats.org/officeDocument/2006/relationships/font" Target="fonts/SourceCodePro-bold.fntdata"/><Relationship Id="rId111" Type="http://schemas.openxmlformats.org/officeDocument/2006/relationships/font" Target="fonts/SourceCodePro-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9ba046fe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89ba046fe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8c61404dd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8c61404dd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8c55f6157a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8c55f6157a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89ba046fe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89ba046fe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9ba046fe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9ba046fe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89ba046fe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89ba046fe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8fa1067c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8fa1067c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8fa1067c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8fa1067c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8fa1067c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8fa1067c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8fa1067c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8fa1067c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8fa1067c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8fa1067c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8fa1067c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8fa1067c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8c55f6157a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8c55f6157a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8fa1067c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8fa1067c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8fa1067c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8fa1067c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8fa1067c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8fa1067c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8fa1067c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8fa1067c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5c22b9c4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85c22b9c4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85c22b9c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85c22b9c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5c22b9c4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5c22b9c4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5c22b9c4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85c22b9c4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5c22b9c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5c22b9c4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85c22b9c4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85c22b9c4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8c55f6157a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8c55f6157a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85c22b9c4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85c22b9c4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5c22b9c4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5c22b9c4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85c22b9c4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85c22b9c4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85c22b9c4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85c22b9c4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5c22b9c4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5c22b9c4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85c22b9c4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85c22b9c4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85c22b9c4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85c22b9c4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5c22b9c4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85c22b9c4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db700f08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db700f08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85c22b9c4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85c22b9c4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c54bdefa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c54bdefa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c54bdef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c54bdef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c54bdefa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c54bdefa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c54bdefa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c54bdefa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c54bdefa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c54bdefa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c54bdef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c54bdef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c54bdefa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c54bdefa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c54bdefa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c54bdefa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c54bdefa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c54bdefa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c54bdefa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c54bdefa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c54bdefa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c54bdefa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4c54bdefa3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4c54bdefa3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c54bdefa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c54bdefa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c54bdefa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4c54bdefa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4c54bdefa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4c54bdefa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c54bdefa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c54bdefa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c54bde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4c54bde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c54bdefa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4c54bdefa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4c54bdefa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4c54bdefa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c54bdefa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c54bdefa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c54bdefa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c54bdefa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c54bdefa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c54bdefa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89ba046f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89ba046f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4c54bdefa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4c54bdefa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4c54bdefa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4c54bdefa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c54bdefa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4c54bdefa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c54bdefa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4c54bdefa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4c54bdefa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4c54bdefa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c54bdefa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c54bdefa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c54bdefa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4c54bdefa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4c54bdefa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4c54bdefa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4c54bdefa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4c54bdefa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8c61404dd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8c61404dd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89ba046fe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89ba046f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89b9fe60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89b9fe60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4c54bdefa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4c54bdefa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8c61404dd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8c61404dd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c54bdefa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c54bdefa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89b9fe60b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89b9fe60b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89b9fe60b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89b9fe60b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89b9fe60b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89b9fe60b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8c61404dd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8c61404dd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89b9fe60b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89b9fe60b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89b9fe60b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89b9fe60b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89ba046fe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89ba046fe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89b9fe60b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89b9fe60b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8c61404dd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8c61404dd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89b9fe60b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89b9fe60b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4c6ca0a1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4c6ca0a1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4db700f084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4db700f084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8c61404dd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8c61404dd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4c6ca0a17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4c6ca0a17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4db700f084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4db700f084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db700f084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db700f084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8c61404d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8c61404d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89ba046fe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89ba046fe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8c61404dd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8c61404dd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8c61404dd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8c61404dd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8c61404dd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8c61404dd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8c61404dd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8c61404dd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8c61404dd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8c61404dd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8c55f6157a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8c55f6157a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8c55f6157a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8c55f6157a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8c55f6157a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8c55f6157a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8c55f6157a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8c55f6157a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8c61404dd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8c61404dd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0"/>
              </a:spcBef>
              <a:spcAft>
                <a:spcPts val="0"/>
              </a:spcAft>
              <a:buClr>
                <a:schemeClr val="accent1"/>
              </a:buClr>
              <a:buSzPts val="1400"/>
              <a:buChar char="○"/>
              <a:defRPr>
                <a:solidFill>
                  <a:schemeClr val="accent1"/>
                </a:solidFill>
                <a:highlight>
                  <a:schemeClr val="lt1"/>
                </a:highlight>
              </a:defRPr>
            </a:lvl2pPr>
            <a:lvl3pPr indent="-317500" lvl="2" marL="1371600" rtl="0">
              <a:spcBef>
                <a:spcPts val="0"/>
              </a:spcBef>
              <a:spcAft>
                <a:spcPts val="0"/>
              </a:spcAft>
              <a:buClr>
                <a:schemeClr val="accent1"/>
              </a:buClr>
              <a:buSzPts val="1400"/>
              <a:buChar char="■"/>
              <a:defRPr>
                <a:solidFill>
                  <a:schemeClr val="accent1"/>
                </a:solidFill>
                <a:highlight>
                  <a:schemeClr val="lt1"/>
                </a:highlight>
              </a:defRPr>
            </a:lvl3pPr>
            <a:lvl4pPr indent="-317500" lvl="3" marL="1828800" rtl="0">
              <a:spcBef>
                <a:spcPts val="0"/>
              </a:spcBef>
              <a:spcAft>
                <a:spcPts val="0"/>
              </a:spcAft>
              <a:buClr>
                <a:schemeClr val="accent1"/>
              </a:buClr>
              <a:buSzPts val="1400"/>
              <a:buChar char="●"/>
              <a:defRPr>
                <a:solidFill>
                  <a:schemeClr val="accent1"/>
                </a:solidFill>
                <a:highlight>
                  <a:schemeClr val="lt1"/>
                </a:highlight>
              </a:defRPr>
            </a:lvl4pPr>
            <a:lvl5pPr indent="-317500" lvl="4" marL="2286000" rtl="0">
              <a:spcBef>
                <a:spcPts val="0"/>
              </a:spcBef>
              <a:spcAft>
                <a:spcPts val="0"/>
              </a:spcAft>
              <a:buClr>
                <a:schemeClr val="accent1"/>
              </a:buClr>
              <a:buSzPts val="1400"/>
              <a:buChar char="○"/>
              <a:defRPr>
                <a:solidFill>
                  <a:schemeClr val="accent1"/>
                </a:solidFill>
                <a:highlight>
                  <a:schemeClr val="lt1"/>
                </a:highlight>
              </a:defRPr>
            </a:lvl5pPr>
            <a:lvl6pPr indent="-317500" lvl="5" marL="2743200" rtl="0">
              <a:spcBef>
                <a:spcPts val="0"/>
              </a:spcBef>
              <a:spcAft>
                <a:spcPts val="0"/>
              </a:spcAft>
              <a:buClr>
                <a:schemeClr val="accent1"/>
              </a:buClr>
              <a:buSzPts val="1400"/>
              <a:buChar char="■"/>
              <a:defRPr>
                <a:solidFill>
                  <a:schemeClr val="accent1"/>
                </a:solidFill>
                <a:highlight>
                  <a:schemeClr val="lt1"/>
                </a:highlight>
              </a:defRPr>
            </a:lvl6pPr>
            <a:lvl7pPr indent="-317500" lvl="6" marL="3200400" rtl="0">
              <a:spcBef>
                <a:spcPts val="0"/>
              </a:spcBef>
              <a:spcAft>
                <a:spcPts val="0"/>
              </a:spcAft>
              <a:buClr>
                <a:schemeClr val="accent1"/>
              </a:buClr>
              <a:buSzPts val="1400"/>
              <a:buChar char="●"/>
              <a:defRPr>
                <a:solidFill>
                  <a:schemeClr val="accent1"/>
                </a:solidFill>
                <a:highlight>
                  <a:schemeClr val="lt1"/>
                </a:highlight>
              </a:defRPr>
            </a:lvl7pPr>
            <a:lvl8pPr indent="-317500" lvl="7" marL="3657600" rtl="0">
              <a:spcBef>
                <a:spcPts val="0"/>
              </a:spcBef>
              <a:spcAft>
                <a:spcPts val="0"/>
              </a:spcAft>
              <a:buClr>
                <a:schemeClr val="accent1"/>
              </a:buClr>
              <a:buSzPts val="1400"/>
              <a:buChar char="○"/>
              <a:defRPr>
                <a:solidFill>
                  <a:schemeClr val="accent1"/>
                </a:solidFill>
                <a:highlight>
                  <a:schemeClr val="lt1"/>
                </a:highlight>
              </a:defRPr>
            </a:lvl8pPr>
            <a:lvl9pPr indent="-317500" lvl="8" marL="4114800" rtl="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8.jpg"/><Relationship Id="rId4" Type="http://schemas.openxmlformats.org/officeDocument/2006/relationships/image" Target="../media/image49.jpg"/><Relationship Id="rId5" Type="http://schemas.openxmlformats.org/officeDocument/2006/relationships/image" Target="../media/image52.png"/><Relationship Id="rId6" Type="http://schemas.openxmlformats.org/officeDocument/2006/relationships/image" Target="../media/image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9.jp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29.pn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51.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47.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4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50.gi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5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love2d.org/wiki/love.audio" TargetMode="External"/><Relationship Id="rId4" Type="http://schemas.openxmlformats.org/officeDocument/2006/relationships/hyperlink" Target="https://hump.readthedocs.io/en/latest/" TargetMode="External"/><Relationship Id="rId5" Type="http://schemas.openxmlformats.org/officeDocument/2006/relationships/hyperlink" Target="https://github.com/love2d-community/awesome-love2d" TargetMode="External"/><Relationship Id="rId6" Type="http://schemas.openxmlformats.org/officeDocument/2006/relationships/image" Target="../media/image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 Id="rId3" Type="http://schemas.openxmlformats.org/officeDocument/2006/relationships/image" Target="../media/image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 Id="rId3" Type="http://schemas.openxmlformats.org/officeDocument/2006/relationships/image" Target="../media/image5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image" Target="../media/image42.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 Id="rId3" Type="http://schemas.openxmlformats.org/officeDocument/2006/relationships/image" Target="../media/image46.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hyperlink" Target="http://www.youtube.com/watch?v=pLPFmh_LD3E" TargetMode="External"/><Relationship Id="rId4" Type="http://schemas.openxmlformats.org/officeDocument/2006/relationships/image" Target="../media/image40.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hyperlink" Target="http://drive.google.com/file/d/1QYTEl4cmiXtUW89aoR7r_PGYVCqRLdDz/view" TargetMode="External"/><Relationship Id="rId4" Type="http://schemas.openxmlformats.org/officeDocument/2006/relationships/image" Target="../media/image4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hyperlink" Target="http://drive.google.com/file/d/19zGxZ_Yrp2IqWWU6MaA0z86GcFqWdI5d/view" TargetMode="External"/><Relationship Id="rId4" Type="http://schemas.openxmlformats.org/officeDocument/2006/relationships/image" Target="../media/image4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 Id="rId3" Type="http://schemas.openxmlformats.org/officeDocument/2006/relationships/image" Target="../media/image60.gif"/><Relationship Id="rId4" Type="http://schemas.openxmlformats.org/officeDocument/2006/relationships/image" Target="../media/image57.gif"/><Relationship Id="rId5" Type="http://schemas.openxmlformats.org/officeDocument/2006/relationships/image" Target="../media/image5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a:effectLst>
            <a:outerShdw blurRad="42863" rotWithShape="0" algn="bl">
              <a:srgbClr val="000000">
                <a:alpha val="45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lang="en" sz="7000">
                <a:latin typeface="Caveat"/>
                <a:ea typeface="Caveat"/>
                <a:cs typeface="Caveat"/>
                <a:sym typeface="Caveat"/>
              </a:rPr>
              <a:t>Ga</a:t>
            </a:r>
            <a:r>
              <a:rPr lang="en" sz="7000">
                <a:latin typeface="Caveat"/>
                <a:ea typeface="Caveat"/>
                <a:cs typeface="Caveat"/>
                <a:sym typeface="Caveat"/>
              </a:rPr>
              <a:t>me</a:t>
            </a:r>
            <a:r>
              <a:rPr lang="en" sz="7000">
                <a:latin typeface="Caveat"/>
                <a:ea typeface="Caveat"/>
                <a:cs typeface="Caveat"/>
                <a:sym typeface="Caveat"/>
              </a:rPr>
              <a:t> Dev Workshop.</a:t>
            </a:r>
            <a:endParaRPr sz="7000">
              <a:latin typeface="Caveat"/>
              <a:ea typeface="Caveat"/>
              <a:cs typeface="Caveat"/>
              <a:sym typeface="Caveat"/>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200">
                <a:latin typeface="Caveat"/>
                <a:ea typeface="Caveat"/>
                <a:cs typeface="Caveat"/>
                <a:sym typeface="Caveat"/>
              </a:rPr>
              <a:t>By GameDevUtopia aka GDU</a:t>
            </a:r>
            <a:endParaRPr sz="3200">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idx="1" type="body"/>
          </p:nvPr>
        </p:nvSpPr>
        <p:spPr>
          <a:xfrm>
            <a:off x="4931850" y="702875"/>
            <a:ext cx="3916500" cy="796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629">
                <a:latin typeface="Source Code Pro Medium"/>
                <a:ea typeface="Source Code Pro Medium"/>
                <a:cs typeface="Source Code Pro Medium"/>
                <a:sym typeface="Source Code Pro Medium"/>
              </a:rPr>
              <a:t>&lt;&lt; Strategy</a:t>
            </a:r>
            <a:endParaRPr sz="1629">
              <a:latin typeface="Source Code Pro Medium"/>
              <a:ea typeface="Source Code Pro Medium"/>
              <a:cs typeface="Source Code Pro Medium"/>
              <a:sym typeface="Source Code Pro Medium"/>
            </a:endParaRPr>
          </a:p>
          <a:p>
            <a:pPr indent="0" lvl="0" marL="0" rtl="0" algn="l">
              <a:lnSpc>
                <a:spcPct val="95000"/>
              </a:lnSpc>
              <a:spcBef>
                <a:spcPts val="1200"/>
              </a:spcBef>
              <a:spcAft>
                <a:spcPts val="1200"/>
              </a:spcAft>
              <a:buSzPts val="935"/>
              <a:buNone/>
            </a:pPr>
            <a:r>
              <a:rPr lang="en" sz="1629">
                <a:latin typeface="Source Code Pro Medium"/>
                <a:ea typeface="Source Code Pro Medium"/>
                <a:cs typeface="Source Code Pro Medium"/>
                <a:sym typeface="Source Code Pro Medium"/>
              </a:rPr>
              <a:t>Eg : Factorio</a:t>
            </a:r>
            <a:endParaRPr sz="1629">
              <a:latin typeface="Source Code Pro Medium"/>
              <a:ea typeface="Source Code Pro Medium"/>
              <a:cs typeface="Source Code Pro Medium"/>
              <a:sym typeface="Source Code Pro Medium"/>
            </a:endParaRPr>
          </a:p>
        </p:txBody>
      </p:sp>
      <p:sp>
        <p:nvSpPr>
          <p:cNvPr id="110" name="Google Shape;110;p22"/>
          <p:cNvSpPr txBox="1"/>
          <p:nvPr>
            <p:ph idx="1" type="body"/>
          </p:nvPr>
        </p:nvSpPr>
        <p:spPr>
          <a:xfrm>
            <a:off x="1441275" y="3165925"/>
            <a:ext cx="3916500" cy="1145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600">
                <a:latin typeface="Source Code Pro Medium"/>
                <a:ea typeface="Source Code Pro Medium"/>
                <a:cs typeface="Source Code Pro Medium"/>
                <a:sym typeface="Source Code Pro Medium"/>
              </a:rPr>
              <a:t>Turn Based </a:t>
            </a:r>
            <a:r>
              <a:rPr lang="en" sz="1600">
                <a:latin typeface="Source Code Pro Medium"/>
                <a:ea typeface="Source Code Pro Medium"/>
                <a:cs typeface="Source Code Pro Medium"/>
                <a:sym typeface="Source Code Pro Medium"/>
              </a:rPr>
              <a:t>&gt;&gt;</a:t>
            </a:r>
            <a:endParaRPr sz="1600">
              <a:latin typeface="Source Code Pro Medium"/>
              <a:ea typeface="Source Code Pro Medium"/>
              <a:cs typeface="Source Code Pro Medium"/>
              <a:sym typeface="Source Code Pro Medium"/>
            </a:endParaRPr>
          </a:p>
          <a:p>
            <a:pPr indent="0" lvl="0" marL="0" rtl="0" algn="l">
              <a:lnSpc>
                <a:spcPct val="95000"/>
              </a:lnSpc>
              <a:spcBef>
                <a:spcPts val="1200"/>
              </a:spcBef>
              <a:spcAft>
                <a:spcPts val="1200"/>
              </a:spcAft>
              <a:buSzPts val="852"/>
              <a:buNone/>
            </a:pPr>
            <a:r>
              <a:rPr lang="en" sz="1600">
                <a:latin typeface="Source Code Pro Medium"/>
                <a:ea typeface="Source Code Pro Medium"/>
                <a:cs typeface="Source Code Pro Medium"/>
                <a:sym typeface="Source Code Pro Medium"/>
              </a:rPr>
              <a:t>Eg : Mechanicus</a:t>
            </a:r>
            <a:endParaRPr sz="1600">
              <a:latin typeface="Source Code Pro Medium"/>
              <a:ea typeface="Source Code Pro Medium"/>
              <a:cs typeface="Source Code Pro Medium"/>
              <a:sym typeface="Source Code Pro Medium"/>
            </a:endParaRPr>
          </a:p>
        </p:txBody>
      </p:sp>
      <p:pic>
        <p:nvPicPr>
          <p:cNvPr id="111" name="Google Shape;111;p22"/>
          <p:cNvPicPr preferRelativeResize="0"/>
          <p:nvPr/>
        </p:nvPicPr>
        <p:blipFill>
          <a:blip r:embed="rId3">
            <a:alphaModFix/>
          </a:blip>
          <a:stretch>
            <a:fillRect/>
          </a:stretch>
        </p:blipFill>
        <p:spPr>
          <a:xfrm>
            <a:off x="152400" y="152400"/>
            <a:ext cx="4483805" cy="2522140"/>
          </a:xfrm>
          <a:prstGeom prst="rect">
            <a:avLst/>
          </a:prstGeom>
          <a:noFill/>
          <a:ln>
            <a:noFill/>
          </a:ln>
        </p:spPr>
      </p:pic>
      <p:pic>
        <p:nvPicPr>
          <p:cNvPr id="112" name="Google Shape;112;p22"/>
          <p:cNvPicPr preferRelativeResize="0"/>
          <p:nvPr/>
        </p:nvPicPr>
        <p:blipFill>
          <a:blip r:embed="rId4">
            <a:alphaModFix/>
          </a:blip>
          <a:stretch>
            <a:fillRect/>
          </a:stretch>
        </p:blipFill>
        <p:spPr>
          <a:xfrm>
            <a:off x="4784025" y="2271500"/>
            <a:ext cx="4212150" cy="236932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1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Contact Us</a:t>
            </a:r>
            <a:endParaRPr b="0">
              <a:latin typeface="Caveat SemiBold"/>
              <a:ea typeface="Caveat SemiBold"/>
              <a:cs typeface="Caveat SemiBold"/>
              <a:sym typeface="Caveat SemiBold"/>
            </a:endParaRPr>
          </a:p>
        </p:txBody>
      </p:sp>
      <p:pic>
        <p:nvPicPr>
          <p:cNvPr id="612" name="Google Shape;612;p112"/>
          <p:cNvPicPr preferRelativeResize="0"/>
          <p:nvPr/>
        </p:nvPicPr>
        <p:blipFill>
          <a:blip r:embed="rId3">
            <a:alphaModFix/>
          </a:blip>
          <a:stretch>
            <a:fillRect/>
          </a:stretch>
        </p:blipFill>
        <p:spPr>
          <a:xfrm>
            <a:off x="419625" y="1093850"/>
            <a:ext cx="3130224" cy="3130224"/>
          </a:xfrm>
          <a:prstGeom prst="rect">
            <a:avLst/>
          </a:prstGeom>
          <a:noFill/>
          <a:ln>
            <a:noFill/>
          </a:ln>
        </p:spPr>
      </p:pic>
      <p:pic>
        <p:nvPicPr>
          <p:cNvPr id="613" name="Google Shape;613;p112"/>
          <p:cNvPicPr preferRelativeResize="0"/>
          <p:nvPr/>
        </p:nvPicPr>
        <p:blipFill>
          <a:blip r:embed="rId4">
            <a:alphaModFix/>
          </a:blip>
          <a:stretch>
            <a:fillRect/>
          </a:stretch>
        </p:blipFill>
        <p:spPr>
          <a:xfrm>
            <a:off x="5496400" y="1064200"/>
            <a:ext cx="3130225" cy="3015100"/>
          </a:xfrm>
          <a:prstGeom prst="rect">
            <a:avLst/>
          </a:prstGeom>
          <a:noFill/>
          <a:ln>
            <a:noFill/>
          </a:ln>
        </p:spPr>
      </p:pic>
      <p:pic>
        <p:nvPicPr>
          <p:cNvPr id="614" name="Google Shape;614;p112"/>
          <p:cNvPicPr preferRelativeResize="0"/>
          <p:nvPr/>
        </p:nvPicPr>
        <p:blipFill>
          <a:blip r:embed="rId5">
            <a:alphaModFix/>
          </a:blip>
          <a:stretch>
            <a:fillRect/>
          </a:stretch>
        </p:blipFill>
        <p:spPr>
          <a:xfrm>
            <a:off x="1361650" y="4224075"/>
            <a:ext cx="1043875" cy="585850"/>
          </a:xfrm>
          <a:prstGeom prst="rect">
            <a:avLst/>
          </a:prstGeom>
          <a:noFill/>
          <a:ln>
            <a:noFill/>
          </a:ln>
        </p:spPr>
      </p:pic>
      <p:pic>
        <p:nvPicPr>
          <p:cNvPr id="615" name="Google Shape;615;p112"/>
          <p:cNvPicPr preferRelativeResize="0"/>
          <p:nvPr/>
        </p:nvPicPr>
        <p:blipFill>
          <a:blip r:embed="rId6">
            <a:alphaModFix/>
          </a:blip>
          <a:stretch>
            <a:fillRect/>
          </a:stretch>
        </p:blipFill>
        <p:spPr>
          <a:xfrm>
            <a:off x="6661002" y="4224075"/>
            <a:ext cx="698550" cy="6985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619" name="Shape 619"/>
        <p:cNvGrpSpPr/>
        <p:nvPr/>
      </p:nvGrpSpPr>
      <p:grpSpPr>
        <a:xfrm>
          <a:off x="0" y="0"/>
          <a:ext cx="0" cy="0"/>
          <a:chOff x="0" y="0"/>
          <a:chExt cx="0" cy="0"/>
        </a:xfrm>
      </p:grpSpPr>
      <p:sp>
        <p:nvSpPr>
          <p:cNvPr id="620" name="Google Shape;620;p113"/>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THANK YOU</a:t>
            </a:r>
            <a:endParaRPr b="0">
              <a:latin typeface="Caveat SemiBold"/>
              <a:ea typeface="Caveat SemiBold"/>
              <a:cs typeface="Caveat SemiBold"/>
              <a:sym typeface="Cave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idx="1" type="body"/>
          </p:nvPr>
        </p:nvSpPr>
        <p:spPr>
          <a:xfrm>
            <a:off x="4931850" y="702875"/>
            <a:ext cx="4059600" cy="988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629">
                <a:latin typeface="Source Code Pro Medium"/>
                <a:ea typeface="Source Code Pro Medium"/>
                <a:cs typeface="Source Code Pro Medium"/>
                <a:sym typeface="Source Code Pro Medium"/>
              </a:rPr>
              <a:t>&lt;&lt; Fighting</a:t>
            </a:r>
            <a:endParaRPr sz="1629">
              <a:latin typeface="Source Code Pro Medium"/>
              <a:ea typeface="Source Code Pro Medium"/>
              <a:cs typeface="Source Code Pro Medium"/>
              <a:sym typeface="Source Code Pro Medium"/>
            </a:endParaRPr>
          </a:p>
          <a:p>
            <a:pPr indent="0" lvl="0" marL="0" rtl="0" algn="l">
              <a:lnSpc>
                <a:spcPct val="95000"/>
              </a:lnSpc>
              <a:spcBef>
                <a:spcPts val="1200"/>
              </a:spcBef>
              <a:spcAft>
                <a:spcPts val="1200"/>
              </a:spcAft>
              <a:buSzPts val="935"/>
              <a:buNone/>
            </a:pPr>
            <a:r>
              <a:rPr lang="en" sz="1629">
                <a:latin typeface="Source Code Pro Medium"/>
                <a:ea typeface="Source Code Pro Medium"/>
                <a:cs typeface="Source Code Pro Medium"/>
                <a:sym typeface="Source Code Pro Medium"/>
              </a:rPr>
              <a:t>Eg : Tekken 8</a:t>
            </a:r>
            <a:endParaRPr sz="1629">
              <a:latin typeface="Source Code Pro Medium"/>
              <a:ea typeface="Source Code Pro Medium"/>
              <a:cs typeface="Source Code Pro Medium"/>
              <a:sym typeface="Source Code Pro Medium"/>
            </a:endParaRPr>
          </a:p>
        </p:txBody>
      </p:sp>
      <p:sp>
        <p:nvSpPr>
          <p:cNvPr id="118" name="Google Shape;118;p23"/>
          <p:cNvSpPr txBox="1"/>
          <p:nvPr>
            <p:ph idx="1" type="body"/>
          </p:nvPr>
        </p:nvSpPr>
        <p:spPr>
          <a:xfrm>
            <a:off x="741200" y="3319950"/>
            <a:ext cx="3916500" cy="796200"/>
          </a:xfrm>
          <a:prstGeom prst="rect">
            <a:avLst/>
          </a:prstGeom>
        </p:spPr>
        <p:txBody>
          <a:bodyPr anchorCtr="0" anchor="t" bIns="91425" lIns="91425" spcFirstLastPara="1" rIns="91425" wrap="square" tIns="91425">
            <a:noAutofit/>
          </a:bodyPr>
          <a:lstStyle/>
          <a:p>
            <a:pPr indent="0" lvl="0" marL="0" rtl="0" algn="r">
              <a:lnSpc>
                <a:spcPct val="95000"/>
              </a:lnSpc>
              <a:spcBef>
                <a:spcPts val="0"/>
              </a:spcBef>
              <a:spcAft>
                <a:spcPts val="0"/>
              </a:spcAft>
              <a:buSzPts val="935"/>
              <a:buNone/>
            </a:pPr>
            <a:r>
              <a:rPr lang="en" sz="1629">
                <a:latin typeface="Source Code Pro Medium"/>
                <a:ea typeface="Source Code Pro Medium"/>
                <a:cs typeface="Source Code Pro Medium"/>
                <a:sym typeface="Source Code Pro Medium"/>
              </a:rPr>
              <a:t>S</a:t>
            </a:r>
            <a:r>
              <a:rPr lang="en" sz="1629">
                <a:latin typeface="Source Code Pro Medium"/>
                <a:ea typeface="Source Code Pro Medium"/>
                <a:cs typeface="Source Code Pro Medium"/>
                <a:sym typeface="Source Code Pro Medium"/>
              </a:rPr>
              <a:t>imulation</a:t>
            </a:r>
            <a:r>
              <a:rPr lang="en" sz="1629">
                <a:latin typeface="Source Code Pro Medium"/>
                <a:ea typeface="Source Code Pro Medium"/>
                <a:cs typeface="Source Code Pro Medium"/>
                <a:sym typeface="Source Code Pro Medium"/>
              </a:rPr>
              <a:t> </a:t>
            </a:r>
            <a:r>
              <a:rPr lang="en" sz="1629">
                <a:latin typeface="Source Code Pro Medium"/>
                <a:ea typeface="Source Code Pro Medium"/>
                <a:cs typeface="Source Code Pro Medium"/>
                <a:sym typeface="Source Code Pro Medium"/>
              </a:rPr>
              <a:t>&gt;&gt;</a:t>
            </a:r>
            <a:endParaRPr sz="1629">
              <a:latin typeface="Source Code Pro Medium"/>
              <a:ea typeface="Source Code Pro Medium"/>
              <a:cs typeface="Source Code Pro Medium"/>
              <a:sym typeface="Source Code Pro Medium"/>
            </a:endParaRPr>
          </a:p>
          <a:p>
            <a:pPr indent="0" lvl="0" marL="0" rtl="0" algn="r">
              <a:lnSpc>
                <a:spcPct val="95000"/>
              </a:lnSpc>
              <a:spcBef>
                <a:spcPts val="1200"/>
              </a:spcBef>
              <a:spcAft>
                <a:spcPts val="1200"/>
              </a:spcAft>
              <a:buSzPts val="935"/>
              <a:buNone/>
            </a:pPr>
            <a:r>
              <a:rPr lang="en" sz="1629">
                <a:latin typeface="Source Code Pro Medium"/>
                <a:ea typeface="Source Code Pro Medium"/>
                <a:cs typeface="Source Code Pro Medium"/>
                <a:sym typeface="Source Code Pro Medium"/>
              </a:rPr>
              <a:t>Eg : BeamNG.Drive</a:t>
            </a:r>
            <a:endParaRPr sz="1629">
              <a:latin typeface="Source Code Pro Medium"/>
              <a:ea typeface="Source Code Pro Medium"/>
              <a:cs typeface="Source Code Pro Medium"/>
              <a:sym typeface="Source Code Pro Medium"/>
            </a:endParaRPr>
          </a:p>
        </p:txBody>
      </p:sp>
      <p:pic>
        <p:nvPicPr>
          <p:cNvPr id="119" name="Google Shape;119;p23"/>
          <p:cNvPicPr preferRelativeResize="0"/>
          <p:nvPr/>
        </p:nvPicPr>
        <p:blipFill>
          <a:blip r:embed="rId3">
            <a:alphaModFix/>
          </a:blip>
          <a:stretch>
            <a:fillRect/>
          </a:stretch>
        </p:blipFill>
        <p:spPr>
          <a:xfrm>
            <a:off x="4931850" y="2499075"/>
            <a:ext cx="3916502" cy="2203022"/>
          </a:xfrm>
          <a:prstGeom prst="rect">
            <a:avLst/>
          </a:prstGeom>
          <a:noFill/>
          <a:ln>
            <a:noFill/>
          </a:ln>
        </p:spPr>
      </p:pic>
      <p:pic>
        <p:nvPicPr>
          <p:cNvPr id="120" name="Google Shape;120;p23"/>
          <p:cNvPicPr preferRelativeResize="0"/>
          <p:nvPr/>
        </p:nvPicPr>
        <p:blipFill>
          <a:blip r:embed="rId4">
            <a:alphaModFix/>
          </a:blip>
          <a:stretch>
            <a:fillRect/>
          </a:stretch>
        </p:blipFill>
        <p:spPr>
          <a:xfrm>
            <a:off x="400150" y="225075"/>
            <a:ext cx="4171852" cy="2346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idx="1" type="body"/>
          </p:nvPr>
        </p:nvSpPr>
        <p:spPr>
          <a:xfrm>
            <a:off x="4931850" y="702875"/>
            <a:ext cx="3916500" cy="796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629">
                <a:latin typeface="Source Code Pro Medium"/>
                <a:ea typeface="Source Code Pro Medium"/>
                <a:cs typeface="Source Code Pro Medium"/>
                <a:sym typeface="Source Code Pro Medium"/>
              </a:rPr>
              <a:t>&lt;&lt; Platformer</a:t>
            </a:r>
            <a:endParaRPr sz="1629">
              <a:latin typeface="Source Code Pro Medium"/>
              <a:ea typeface="Source Code Pro Medium"/>
              <a:cs typeface="Source Code Pro Medium"/>
              <a:sym typeface="Source Code Pro Medium"/>
            </a:endParaRPr>
          </a:p>
          <a:p>
            <a:pPr indent="0" lvl="0" marL="0" rtl="0" algn="l">
              <a:lnSpc>
                <a:spcPct val="95000"/>
              </a:lnSpc>
              <a:spcBef>
                <a:spcPts val="1200"/>
              </a:spcBef>
              <a:spcAft>
                <a:spcPts val="1200"/>
              </a:spcAft>
              <a:buSzPts val="935"/>
              <a:buNone/>
            </a:pPr>
            <a:r>
              <a:rPr lang="en" sz="1629">
                <a:latin typeface="Source Code Pro Medium"/>
                <a:ea typeface="Source Code Pro Medium"/>
                <a:cs typeface="Source Code Pro Medium"/>
                <a:sym typeface="Source Code Pro Medium"/>
              </a:rPr>
              <a:t>Eg : Metroid :: Dread</a:t>
            </a:r>
            <a:endParaRPr sz="1629">
              <a:latin typeface="Source Code Pro Medium"/>
              <a:ea typeface="Source Code Pro Medium"/>
              <a:cs typeface="Source Code Pro Medium"/>
              <a:sym typeface="Source Code Pro Medium"/>
            </a:endParaRPr>
          </a:p>
        </p:txBody>
      </p:sp>
      <p:pic>
        <p:nvPicPr>
          <p:cNvPr id="126" name="Google Shape;126;p24"/>
          <p:cNvPicPr preferRelativeResize="0"/>
          <p:nvPr/>
        </p:nvPicPr>
        <p:blipFill>
          <a:blip r:embed="rId3">
            <a:alphaModFix/>
          </a:blip>
          <a:stretch>
            <a:fillRect/>
          </a:stretch>
        </p:blipFill>
        <p:spPr>
          <a:xfrm>
            <a:off x="4788606" y="2030075"/>
            <a:ext cx="4202995" cy="2555392"/>
          </a:xfrm>
          <a:prstGeom prst="rect">
            <a:avLst/>
          </a:prstGeom>
          <a:noFill/>
          <a:ln>
            <a:noFill/>
          </a:ln>
        </p:spPr>
      </p:pic>
      <p:pic>
        <p:nvPicPr>
          <p:cNvPr id="127" name="Google Shape;127;p24"/>
          <p:cNvPicPr preferRelativeResize="0"/>
          <p:nvPr/>
        </p:nvPicPr>
        <p:blipFill>
          <a:blip r:embed="rId4">
            <a:alphaModFix/>
          </a:blip>
          <a:stretch>
            <a:fillRect/>
          </a:stretch>
        </p:blipFill>
        <p:spPr>
          <a:xfrm>
            <a:off x="152400" y="152400"/>
            <a:ext cx="4483807" cy="2522141"/>
          </a:xfrm>
          <a:prstGeom prst="rect">
            <a:avLst/>
          </a:prstGeom>
          <a:noFill/>
          <a:ln>
            <a:noFill/>
          </a:ln>
        </p:spPr>
      </p:pic>
      <p:sp>
        <p:nvSpPr>
          <p:cNvPr id="128" name="Google Shape;128;p24"/>
          <p:cNvSpPr txBox="1"/>
          <p:nvPr>
            <p:ph idx="1" type="body"/>
          </p:nvPr>
        </p:nvSpPr>
        <p:spPr>
          <a:xfrm>
            <a:off x="719700" y="3387850"/>
            <a:ext cx="3916500" cy="796200"/>
          </a:xfrm>
          <a:prstGeom prst="rect">
            <a:avLst/>
          </a:prstGeom>
        </p:spPr>
        <p:txBody>
          <a:bodyPr anchorCtr="0" anchor="t" bIns="91425" lIns="91425" spcFirstLastPara="1" rIns="91425" wrap="square" tIns="91425">
            <a:noAutofit/>
          </a:bodyPr>
          <a:lstStyle/>
          <a:p>
            <a:pPr indent="0" lvl="0" marL="0" rtl="0" algn="r">
              <a:lnSpc>
                <a:spcPct val="95000"/>
              </a:lnSpc>
              <a:spcBef>
                <a:spcPts val="0"/>
              </a:spcBef>
              <a:spcAft>
                <a:spcPts val="0"/>
              </a:spcAft>
              <a:buSzPts val="935"/>
              <a:buNone/>
            </a:pPr>
            <a:r>
              <a:rPr lang="en" sz="1629">
                <a:latin typeface="Source Code Pro Medium"/>
                <a:ea typeface="Source Code Pro Medium"/>
                <a:cs typeface="Source Code Pro Medium"/>
                <a:sym typeface="Source Code Pro Medium"/>
              </a:rPr>
              <a:t>RPG : Role Playing Game &gt;&gt;</a:t>
            </a:r>
            <a:endParaRPr sz="1629">
              <a:latin typeface="Source Code Pro Medium"/>
              <a:ea typeface="Source Code Pro Medium"/>
              <a:cs typeface="Source Code Pro Medium"/>
              <a:sym typeface="Source Code Pro Medium"/>
            </a:endParaRPr>
          </a:p>
          <a:p>
            <a:pPr indent="0" lvl="0" marL="0" rtl="0" algn="r">
              <a:lnSpc>
                <a:spcPct val="95000"/>
              </a:lnSpc>
              <a:spcBef>
                <a:spcPts val="1200"/>
              </a:spcBef>
              <a:spcAft>
                <a:spcPts val="1200"/>
              </a:spcAft>
              <a:buSzPts val="935"/>
              <a:buNone/>
            </a:pPr>
            <a:r>
              <a:rPr lang="en" sz="1629">
                <a:latin typeface="Source Code Pro Medium"/>
                <a:ea typeface="Source Code Pro Medium"/>
                <a:cs typeface="Source Code Pro Medium"/>
                <a:sym typeface="Source Code Pro Medium"/>
              </a:rPr>
              <a:t>Eg : Zelda : Tears Of Kingdome</a:t>
            </a:r>
            <a:endParaRPr sz="1629">
              <a:latin typeface="Source Code Pro Medium"/>
              <a:ea typeface="Source Code Pro Medium"/>
              <a:cs typeface="Source Code Pro Medium"/>
              <a:sym typeface="Source Code Pr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idx="1" type="body"/>
          </p:nvPr>
        </p:nvSpPr>
        <p:spPr>
          <a:xfrm>
            <a:off x="4931850" y="702875"/>
            <a:ext cx="3916500" cy="796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629">
                <a:latin typeface="Source Code Pro Medium"/>
                <a:ea typeface="Source Code Pro Medium"/>
                <a:cs typeface="Source Code Pro Medium"/>
                <a:sym typeface="Source Code Pro Medium"/>
              </a:rPr>
              <a:t>&lt;&lt; Racing</a:t>
            </a:r>
            <a:endParaRPr sz="1629">
              <a:latin typeface="Source Code Pro Medium"/>
              <a:ea typeface="Source Code Pro Medium"/>
              <a:cs typeface="Source Code Pro Medium"/>
              <a:sym typeface="Source Code Pro Medium"/>
            </a:endParaRPr>
          </a:p>
          <a:p>
            <a:pPr indent="0" lvl="0" marL="0" rtl="0" algn="l">
              <a:lnSpc>
                <a:spcPct val="95000"/>
              </a:lnSpc>
              <a:spcBef>
                <a:spcPts val="1200"/>
              </a:spcBef>
              <a:spcAft>
                <a:spcPts val="1200"/>
              </a:spcAft>
              <a:buSzPts val="935"/>
              <a:buNone/>
            </a:pPr>
            <a:r>
              <a:rPr lang="en" sz="1629">
                <a:latin typeface="Source Code Pro Medium"/>
                <a:ea typeface="Source Code Pro Medium"/>
                <a:cs typeface="Source Code Pro Medium"/>
                <a:sym typeface="Source Code Pro Medium"/>
              </a:rPr>
              <a:t>Eg : Gran Turismo 4</a:t>
            </a:r>
            <a:endParaRPr sz="1629">
              <a:latin typeface="Source Code Pro Medium"/>
              <a:ea typeface="Source Code Pro Medium"/>
              <a:cs typeface="Source Code Pro Medium"/>
              <a:sym typeface="Source Code Pro Medium"/>
            </a:endParaRPr>
          </a:p>
        </p:txBody>
      </p:sp>
      <p:sp>
        <p:nvSpPr>
          <p:cNvPr id="134" name="Google Shape;134;p25"/>
          <p:cNvSpPr txBox="1"/>
          <p:nvPr>
            <p:ph idx="1" type="body"/>
          </p:nvPr>
        </p:nvSpPr>
        <p:spPr>
          <a:xfrm>
            <a:off x="719700" y="3387850"/>
            <a:ext cx="3916500" cy="796200"/>
          </a:xfrm>
          <a:prstGeom prst="rect">
            <a:avLst/>
          </a:prstGeom>
        </p:spPr>
        <p:txBody>
          <a:bodyPr anchorCtr="0" anchor="t" bIns="91425" lIns="91425" spcFirstLastPara="1" rIns="91425" wrap="square" tIns="91425">
            <a:noAutofit/>
          </a:bodyPr>
          <a:lstStyle/>
          <a:p>
            <a:pPr indent="0" lvl="0" marL="0" rtl="0" algn="r">
              <a:lnSpc>
                <a:spcPct val="95000"/>
              </a:lnSpc>
              <a:spcBef>
                <a:spcPts val="0"/>
              </a:spcBef>
              <a:spcAft>
                <a:spcPts val="0"/>
              </a:spcAft>
              <a:buSzPts val="935"/>
              <a:buNone/>
            </a:pPr>
            <a:r>
              <a:rPr lang="en" sz="1629">
                <a:latin typeface="Source Code Pro Medium"/>
                <a:ea typeface="Source Code Pro Medium"/>
                <a:cs typeface="Source Code Pro Medium"/>
                <a:sym typeface="Source Code Pro Medium"/>
              </a:rPr>
              <a:t>Survival &gt;&gt;</a:t>
            </a:r>
            <a:endParaRPr sz="1629">
              <a:latin typeface="Source Code Pro Medium"/>
              <a:ea typeface="Source Code Pro Medium"/>
              <a:cs typeface="Source Code Pro Medium"/>
              <a:sym typeface="Source Code Pro Medium"/>
            </a:endParaRPr>
          </a:p>
          <a:p>
            <a:pPr indent="0" lvl="0" marL="0" rtl="0" algn="r">
              <a:lnSpc>
                <a:spcPct val="95000"/>
              </a:lnSpc>
              <a:spcBef>
                <a:spcPts val="1200"/>
              </a:spcBef>
              <a:spcAft>
                <a:spcPts val="1200"/>
              </a:spcAft>
              <a:buSzPts val="935"/>
              <a:buNone/>
            </a:pPr>
            <a:r>
              <a:rPr lang="en" sz="1629">
                <a:latin typeface="Source Code Pro Medium"/>
                <a:ea typeface="Source Code Pro Medium"/>
                <a:cs typeface="Source Code Pro Medium"/>
                <a:sym typeface="Source Code Pro Medium"/>
              </a:rPr>
              <a:t>Eg : Sons Of The Forest</a:t>
            </a:r>
            <a:endParaRPr sz="1629">
              <a:latin typeface="Source Code Pro Medium"/>
              <a:ea typeface="Source Code Pro Medium"/>
              <a:cs typeface="Source Code Pro Medium"/>
              <a:sym typeface="Source Code Pro Medium"/>
            </a:endParaRPr>
          </a:p>
        </p:txBody>
      </p:sp>
      <p:pic>
        <p:nvPicPr>
          <p:cNvPr id="135" name="Google Shape;135;p25"/>
          <p:cNvPicPr preferRelativeResize="0"/>
          <p:nvPr/>
        </p:nvPicPr>
        <p:blipFill>
          <a:blip r:embed="rId3">
            <a:alphaModFix/>
          </a:blip>
          <a:stretch>
            <a:fillRect/>
          </a:stretch>
        </p:blipFill>
        <p:spPr>
          <a:xfrm>
            <a:off x="152400" y="152400"/>
            <a:ext cx="4483808" cy="2567387"/>
          </a:xfrm>
          <a:prstGeom prst="rect">
            <a:avLst/>
          </a:prstGeom>
          <a:noFill/>
          <a:ln>
            <a:noFill/>
          </a:ln>
        </p:spPr>
      </p:pic>
      <p:pic>
        <p:nvPicPr>
          <p:cNvPr id="136" name="Google Shape;136;p25"/>
          <p:cNvPicPr preferRelativeResize="0"/>
          <p:nvPr/>
        </p:nvPicPr>
        <p:blipFill>
          <a:blip r:embed="rId4">
            <a:alphaModFix/>
          </a:blip>
          <a:stretch>
            <a:fillRect/>
          </a:stretch>
        </p:blipFill>
        <p:spPr>
          <a:xfrm>
            <a:off x="4809497" y="2571749"/>
            <a:ext cx="4095627" cy="239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40" name="Shape 140"/>
        <p:cNvGrpSpPr/>
        <p:nvPr/>
      </p:nvGrpSpPr>
      <p:grpSpPr>
        <a:xfrm>
          <a:off x="0" y="0"/>
          <a:ext cx="0" cy="0"/>
          <a:chOff x="0" y="0"/>
          <a:chExt cx="0" cy="0"/>
        </a:xfrm>
      </p:grpSpPr>
      <p:sp>
        <p:nvSpPr>
          <p:cNvPr id="141" name="Google Shape;141;p26"/>
          <p:cNvSpPr txBox="1"/>
          <p:nvPr>
            <p:ph type="title"/>
          </p:nvPr>
        </p:nvSpPr>
        <p:spPr>
          <a:xfrm>
            <a:off x="2802750" y="887800"/>
            <a:ext cx="3538500" cy="3538500"/>
          </a:xfrm>
          <a:prstGeom prst="rect">
            <a:avLst/>
          </a:prstGeom>
          <a:effectLst>
            <a:outerShdw blurRad="57150" rotWithShape="0" algn="bl" dir="8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Frameworks</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Vs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Engines</a:t>
            </a:r>
            <a:endParaRPr b="0">
              <a:latin typeface="Caveat SemiBold"/>
              <a:ea typeface="Caveat SemiBold"/>
              <a:cs typeface="Caveat SemiBold"/>
              <a:sym typeface="Cave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7"/>
          <p:cNvPicPr preferRelativeResize="0"/>
          <p:nvPr/>
        </p:nvPicPr>
        <p:blipFill>
          <a:blip r:embed="rId3">
            <a:alphaModFix/>
          </a:blip>
          <a:stretch>
            <a:fillRect/>
          </a:stretch>
        </p:blipFill>
        <p:spPr>
          <a:xfrm>
            <a:off x="270925" y="152400"/>
            <a:ext cx="8602134"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292850"/>
            <a:ext cx="8520600" cy="801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SzPts val="990"/>
              <a:buNone/>
            </a:pPr>
            <a:r>
              <a:rPr b="0" lang="en" sz="3780">
                <a:latin typeface="Caveat SemiBold"/>
                <a:ea typeface="Caveat SemiBold"/>
                <a:cs typeface="Caveat SemiBold"/>
                <a:sym typeface="Caveat SemiBold"/>
              </a:rPr>
              <a:t>Game Engines</a:t>
            </a:r>
            <a:endParaRPr b="0" sz="3780">
              <a:latin typeface="Caveat SemiBold"/>
              <a:ea typeface="Caveat SemiBold"/>
              <a:cs typeface="Caveat SemiBold"/>
              <a:sym typeface="Caveat SemiBold"/>
            </a:endParaRPr>
          </a:p>
        </p:txBody>
      </p:sp>
      <p:sp>
        <p:nvSpPr>
          <p:cNvPr id="152" name="Google Shape;152;p28"/>
          <p:cNvSpPr txBox="1"/>
          <p:nvPr>
            <p:ph idx="1" type="body"/>
          </p:nvPr>
        </p:nvSpPr>
        <p:spPr>
          <a:xfrm>
            <a:off x="70500" y="1598300"/>
            <a:ext cx="9003000" cy="384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Source Code Pro Medium"/>
              <a:buChar char="●"/>
            </a:pPr>
            <a:r>
              <a:rPr lang="en">
                <a:latin typeface="Source Code Pro Medium"/>
                <a:ea typeface="Source Code Pro Medium"/>
                <a:cs typeface="Source Code Pro Medium"/>
                <a:sym typeface="Source Code Pro Medium"/>
              </a:rPr>
              <a:t>Game Engines are comprehensive suites of tools and technologies that provide a complete environment for game development.</a:t>
            </a:r>
            <a:r>
              <a:rPr lang="en">
                <a:latin typeface="Source Code Pro Medium"/>
                <a:ea typeface="Source Code Pro Medium"/>
                <a:cs typeface="Source Code Pro Medium"/>
                <a:sym typeface="Source Code Pro Medium"/>
              </a:rPr>
              <a:t> </a:t>
            </a:r>
            <a:br>
              <a:rPr lang="en">
                <a:latin typeface="Source Code Pro Medium"/>
                <a:ea typeface="Source Code Pro Medium"/>
                <a:cs typeface="Source Code Pro Medium"/>
                <a:sym typeface="Source Code Pro Medium"/>
              </a:rPr>
            </a:br>
            <a:endParaRPr>
              <a:latin typeface="Source Code Pro Medium"/>
              <a:ea typeface="Source Code Pro Medium"/>
              <a:cs typeface="Source Code Pro Medium"/>
              <a:sym typeface="Source Code Pro Medium"/>
            </a:endParaRPr>
          </a:p>
          <a:p>
            <a:pPr indent="-342900" lvl="0" marL="457200" rtl="0" algn="l">
              <a:spcBef>
                <a:spcPts val="0"/>
              </a:spcBef>
              <a:spcAft>
                <a:spcPts val="0"/>
              </a:spcAft>
              <a:buSzPts val="1800"/>
              <a:buFont typeface="Arial"/>
              <a:buChar char="●"/>
            </a:pPr>
            <a:r>
              <a:rPr lang="en">
                <a:latin typeface="Source Code Pro Medium"/>
                <a:ea typeface="Source Code Pro Medium"/>
                <a:cs typeface="Source Code Pro Medium"/>
                <a:sym typeface="Source Code Pro Medium"/>
              </a:rPr>
              <a:t>It typically includes features like </a:t>
            </a:r>
            <a:r>
              <a:rPr b="1" lang="en"/>
              <a:t>Rendering, Physics, Audio, Node Scripting, and Asset Management</a:t>
            </a:r>
            <a:r>
              <a:rPr lang="en">
                <a:latin typeface="Source Code Pro Medium"/>
                <a:ea typeface="Source Code Pro Medium"/>
                <a:cs typeface="Source Code Pro Medium"/>
                <a:sym typeface="Source Code Pro Medium"/>
              </a:rPr>
              <a:t>.</a:t>
            </a:r>
            <a:r>
              <a:rPr lang="en">
                <a:latin typeface="Source Code Pro Medium"/>
                <a:ea typeface="Source Code Pro Medium"/>
                <a:cs typeface="Source Code Pro Medium"/>
                <a:sym typeface="Source Code Pro Medium"/>
              </a:rPr>
              <a:t> </a:t>
            </a:r>
            <a:br>
              <a:rPr lang="en">
                <a:latin typeface="Source Code Pro Medium"/>
                <a:ea typeface="Source Code Pro Medium"/>
                <a:cs typeface="Source Code Pro Medium"/>
                <a:sym typeface="Source Code Pro Medium"/>
              </a:rPr>
            </a:br>
            <a:endParaRPr>
              <a:latin typeface="Source Code Pro Medium"/>
              <a:ea typeface="Source Code Pro Medium"/>
              <a:cs typeface="Source Code Pro Medium"/>
              <a:sym typeface="Source Code Pro Medium"/>
            </a:endParaRPr>
          </a:p>
          <a:p>
            <a:pPr indent="-342900" lvl="0" marL="457200" rtl="0" algn="l">
              <a:spcBef>
                <a:spcPts val="0"/>
              </a:spcBef>
              <a:spcAft>
                <a:spcPts val="0"/>
              </a:spcAft>
              <a:buSzPts val="1800"/>
              <a:buFont typeface="Arial"/>
              <a:buChar char="●"/>
            </a:pPr>
            <a:r>
              <a:rPr lang="en">
                <a:latin typeface="Source Code Pro Medium"/>
                <a:ea typeface="Source Code Pro Medium"/>
                <a:cs typeface="Source Code Pro Medium"/>
                <a:sym typeface="Source Code Pro Medium"/>
              </a:rPr>
              <a:t>Examples of game engines include </a:t>
            </a:r>
            <a:r>
              <a:rPr b="1" lang="en"/>
              <a:t>Unity, Unreal Engine, and Godot</a:t>
            </a:r>
            <a:r>
              <a:rPr lang="en">
                <a:latin typeface="Source Code Pro Medium"/>
                <a:ea typeface="Source Code Pro Medium"/>
                <a:cs typeface="Source Code Pro Medium"/>
                <a:sym typeface="Source Code Pro Medium"/>
              </a:rPr>
              <a:t>. </a:t>
            </a:r>
            <a:endParaRPr>
              <a:latin typeface="Source Code Pro Medium"/>
              <a:ea typeface="Source Code Pro Medium"/>
              <a:cs typeface="Source Code Pro Medium"/>
              <a:sym typeface="Source Code Pro Medium"/>
            </a:endParaRPr>
          </a:p>
          <a:p>
            <a:pPr indent="0" lvl="0" marL="0" rtl="0" algn="l">
              <a:spcBef>
                <a:spcPts val="1200"/>
              </a:spcBef>
              <a:spcAft>
                <a:spcPts val="1200"/>
              </a:spcAft>
              <a:buNone/>
            </a:pPr>
            <a:r>
              <a:t/>
            </a:r>
            <a:endParaRPr b="1">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veat"/>
                <a:ea typeface="Caveat"/>
                <a:cs typeface="Caveat"/>
                <a:sym typeface="Caveat"/>
              </a:rPr>
              <a:t>Game Frameworks</a:t>
            </a:r>
            <a:endParaRPr>
              <a:latin typeface="Caveat"/>
              <a:ea typeface="Caveat"/>
              <a:cs typeface="Caveat"/>
              <a:sym typeface="Caveat"/>
            </a:endParaRPr>
          </a:p>
        </p:txBody>
      </p:sp>
      <p:sp>
        <p:nvSpPr>
          <p:cNvPr id="158" name="Google Shape;158;p29"/>
          <p:cNvSpPr txBox="1"/>
          <p:nvPr>
            <p:ph idx="1" type="body"/>
          </p:nvPr>
        </p:nvSpPr>
        <p:spPr>
          <a:xfrm>
            <a:off x="232200" y="1093850"/>
            <a:ext cx="9223500" cy="44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Source Code Pro Medium"/>
              <a:ea typeface="Source Code Pro Medium"/>
              <a:cs typeface="Source Code Pro Medium"/>
              <a:sym typeface="Source Code Pro Medium"/>
            </a:endParaRPr>
          </a:p>
          <a:p>
            <a:pPr indent="-342900" lvl="0" marL="457200" rtl="0" algn="l">
              <a:spcBef>
                <a:spcPts val="1200"/>
              </a:spcBef>
              <a:spcAft>
                <a:spcPts val="0"/>
              </a:spcAft>
              <a:buSzPts val="1800"/>
              <a:buFont typeface="Source Code Pro Medium"/>
              <a:buChar char="●"/>
            </a:pPr>
            <a:r>
              <a:rPr lang="en">
                <a:latin typeface="Source Code Pro Medium"/>
                <a:ea typeface="Source Code Pro Medium"/>
                <a:cs typeface="Source Code Pro Medium"/>
                <a:sym typeface="Source Code Pro Medium"/>
              </a:rPr>
              <a:t>Game Frameworks are collections of libraries and tools that simplify game development while remaining </a:t>
            </a:r>
            <a:r>
              <a:rPr b="1" lang="en"/>
              <a:t>lightweight, customizable, and flexible. </a:t>
            </a:r>
            <a:br>
              <a:rPr lang="en">
                <a:latin typeface="Source Code Pro Medium"/>
                <a:ea typeface="Source Code Pro Medium"/>
                <a:cs typeface="Source Code Pro Medium"/>
                <a:sym typeface="Source Code Pro Medium"/>
              </a:rPr>
            </a:br>
            <a:endParaRPr>
              <a:latin typeface="Source Code Pro Medium"/>
              <a:ea typeface="Source Code Pro Medium"/>
              <a:cs typeface="Source Code Pro Medium"/>
              <a:sym typeface="Source Code Pro Medium"/>
            </a:endParaRPr>
          </a:p>
          <a:p>
            <a:pPr indent="-342900" lvl="0" marL="457200" rtl="0" algn="l">
              <a:spcBef>
                <a:spcPts val="0"/>
              </a:spcBef>
              <a:spcAft>
                <a:spcPts val="0"/>
              </a:spcAft>
              <a:buSzPts val="1800"/>
              <a:buFont typeface="Source Code Pro Medium"/>
              <a:buChar char="●"/>
            </a:pPr>
            <a:r>
              <a:rPr lang="en">
                <a:latin typeface="Source Code Pro Medium"/>
                <a:ea typeface="Source Code Pro Medium"/>
                <a:cs typeface="Source Code Pro Medium"/>
                <a:sym typeface="Source Code Pro Medium"/>
              </a:rPr>
              <a:t>They provide you with a foundation you can work with while creating your games. You can also learn more about the underlying principles and techniques of game development.</a:t>
            </a:r>
            <a:br>
              <a:rPr lang="en">
                <a:latin typeface="Source Code Pro Medium"/>
                <a:ea typeface="Source Code Pro Medium"/>
                <a:cs typeface="Source Code Pro Medium"/>
                <a:sym typeface="Source Code Pro Medium"/>
              </a:rPr>
            </a:br>
            <a:endParaRPr>
              <a:latin typeface="Source Code Pro Medium"/>
              <a:ea typeface="Source Code Pro Medium"/>
              <a:cs typeface="Source Code Pro Medium"/>
              <a:sym typeface="Source Code Pro Medium"/>
            </a:endParaRPr>
          </a:p>
          <a:p>
            <a:pPr indent="-342900" lvl="0" marL="457200" rtl="0" algn="l">
              <a:spcBef>
                <a:spcPts val="0"/>
              </a:spcBef>
              <a:spcAft>
                <a:spcPts val="0"/>
              </a:spcAft>
              <a:buSzPts val="1800"/>
              <a:buFont typeface="Source Code Pro Medium"/>
              <a:buChar char="●"/>
            </a:pPr>
            <a:r>
              <a:rPr lang="en">
                <a:latin typeface="Source Code Pro Medium"/>
                <a:ea typeface="Source Code Pro Medium"/>
                <a:cs typeface="Source Code Pro Medium"/>
                <a:sym typeface="Source Code Pro Medium"/>
              </a:rPr>
              <a:t>Examples:</a:t>
            </a:r>
            <a:r>
              <a:rPr b="1" lang="en"/>
              <a:t> Pygame, Phaser, and Love2D</a:t>
            </a:r>
            <a:r>
              <a:rPr lang="en">
                <a:latin typeface="Source Code Pro Medium"/>
                <a:ea typeface="Source Code Pro Medium"/>
                <a:cs typeface="Source Code Pro Medium"/>
                <a:sym typeface="Source Code Pro Medium"/>
              </a:rPr>
              <a:t>.</a:t>
            </a:r>
            <a:endParaRPr>
              <a:latin typeface="Source Code Pro Medium"/>
              <a:ea typeface="Source Code Pro Medium"/>
              <a:cs typeface="Source Code Pro Medium"/>
              <a:sym typeface="Source Code Pro Medium"/>
            </a:endParaRPr>
          </a:p>
          <a:p>
            <a:pPr indent="0" lvl="0" marL="0" rtl="0" algn="l">
              <a:spcBef>
                <a:spcPts val="1200"/>
              </a:spcBef>
              <a:spcAft>
                <a:spcPts val="0"/>
              </a:spcAft>
              <a:buNone/>
            </a:pPr>
            <a:r>
              <a:t/>
            </a:r>
            <a:endParaRPr>
              <a:latin typeface="Source Code Pro Medium"/>
              <a:ea typeface="Source Code Pro Medium"/>
              <a:cs typeface="Source Code Pro Medium"/>
              <a:sym typeface="Source Code Pro Medium"/>
            </a:endParaRPr>
          </a:p>
          <a:p>
            <a:pPr indent="0" lvl="0" marL="457200" rtl="0" algn="l">
              <a:spcBef>
                <a:spcPts val="1200"/>
              </a:spcBef>
              <a:spcAft>
                <a:spcPts val="1200"/>
              </a:spcAft>
              <a:buNone/>
            </a:pPr>
            <a:r>
              <a:t/>
            </a:r>
            <a:endParaRPr>
              <a:latin typeface="Source Code Pro Medium"/>
              <a:ea typeface="Source Code Pro Medium"/>
              <a:cs typeface="Source Code Pro Medium"/>
              <a:sym typeface="Source Code Pr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62" name="Shape 162"/>
        <p:cNvGrpSpPr/>
        <p:nvPr/>
      </p:nvGrpSpPr>
      <p:grpSpPr>
        <a:xfrm>
          <a:off x="0" y="0"/>
          <a:ext cx="0" cy="0"/>
          <a:chOff x="0" y="0"/>
          <a:chExt cx="0" cy="0"/>
        </a:xfrm>
      </p:grpSpPr>
      <p:sp>
        <p:nvSpPr>
          <p:cNvPr id="163" name="Google Shape;163;p30"/>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4500">
                <a:latin typeface="Caveat SemiBold"/>
                <a:ea typeface="Caveat SemiBold"/>
                <a:cs typeface="Caveat SemiBold"/>
                <a:sym typeface="Caveat SemiBold"/>
              </a:rPr>
              <a:t>Which One</a:t>
            </a:r>
            <a:br>
              <a:rPr b="0" lang="en" sz="4500">
                <a:latin typeface="Caveat SemiBold"/>
                <a:ea typeface="Caveat SemiBold"/>
                <a:cs typeface="Caveat SemiBold"/>
                <a:sym typeface="Caveat SemiBold"/>
              </a:rPr>
            </a:br>
            <a:r>
              <a:rPr b="0" lang="en" sz="4500">
                <a:latin typeface="Caveat SemiBold"/>
                <a:ea typeface="Caveat SemiBold"/>
                <a:cs typeface="Caveat SemiBold"/>
                <a:sym typeface="Caveat SemiBold"/>
              </a:rPr>
              <a:t>To</a:t>
            </a:r>
            <a:endParaRPr b="0" sz="4500">
              <a:latin typeface="Caveat SemiBold"/>
              <a:ea typeface="Caveat SemiBold"/>
              <a:cs typeface="Caveat SemiBold"/>
              <a:sym typeface="Caveat SemiBold"/>
            </a:endParaRPr>
          </a:p>
          <a:p>
            <a:pPr indent="0" lvl="0" marL="0" rtl="0" algn="ctr">
              <a:spcBef>
                <a:spcPts val="0"/>
              </a:spcBef>
              <a:spcAft>
                <a:spcPts val="0"/>
              </a:spcAft>
              <a:buNone/>
            </a:pPr>
            <a:r>
              <a:rPr b="0" lang="en" sz="4500">
                <a:latin typeface="Caveat SemiBold"/>
                <a:ea typeface="Caveat SemiBold"/>
                <a:cs typeface="Caveat SemiBold"/>
                <a:sym typeface="Caveat SemiBold"/>
              </a:rPr>
              <a:t>Choose ?</a:t>
            </a:r>
            <a:endParaRPr b="0" sz="5500">
              <a:latin typeface="Caveat SemiBold"/>
              <a:ea typeface="Caveat SemiBold"/>
              <a:cs typeface="Caveat SemiBold"/>
              <a:sym typeface="Caveat SemiBold"/>
            </a:endParaRPr>
          </a:p>
        </p:txBody>
      </p:sp>
      <p:pic>
        <p:nvPicPr>
          <p:cNvPr id="164" name="Google Shape;164;p30"/>
          <p:cNvPicPr preferRelativeResize="0"/>
          <p:nvPr/>
        </p:nvPicPr>
        <p:blipFill rotWithShape="1">
          <a:blip r:embed="rId3">
            <a:alphaModFix/>
          </a:blip>
          <a:srcRect b="104929" l="-37680" r="37680" t="-104929"/>
          <a:stretch/>
        </p:blipFill>
        <p:spPr>
          <a:xfrm>
            <a:off x="152400" y="890000"/>
            <a:ext cx="1760350" cy="1760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292850"/>
            <a:ext cx="8520600" cy="801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Medium"/>
                <a:ea typeface="Caveat Medium"/>
                <a:cs typeface="Caveat Medium"/>
                <a:sym typeface="Caveat Medium"/>
              </a:rPr>
              <a:t>Flexibility against Convenience</a:t>
            </a:r>
            <a:endParaRPr b="0">
              <a:latin typeface="Caveat Medium"/>
              <a:ea typeface="Caveat Medium"/>
              <a:cs typeface="Caveat Medium"/>
              <a:sym typeface="Caveat Medium"/>
            </a:endParaRPr>
          </a:p>
        </p:txBody>
      </p:sp>
      <p:sp>
        <p:nvSpPr>
          <p:cNvPr id="170" name="Google Shape;170;p31"/>
          <p:cNvSpPr txBox="1"/>
          <p:nvPr>
            <p:ph idx="1" type="body"/>
          </p:nvPr>
        </p:nvSpPr>
        <p:spPr>
          <a:xfrm>
            <a:off x="0" y="1304975"/>
            <a:ext cx="9144000" cy="4049700"/>
          </a:xfrm>
          <a:prstGeom prst="rect">
            <a:avLst/>
          </a:prstGeom>
        </p:spPr>
        <p:txBody>
          <a:bodyPr anchorCtr="0" anchor="t" bIns="91425" lIns="91425" spcFirstLastPara="1" rIns="91425" wrap="square" tIns="91425">
            <a:noAutofit/>
          </a:bodyPr>
          <a:lstStyle/>
          <a:p>
            <a:pPr indent="-344805" lvl="0" marL="457200" rtl="0" algn="l">
              <a:lnSpc>
                <a:spcPct val="95000"/>
              </a:lnSpc>
              <a:spcBef>
                <a:spcPts val="0"/>
              </a:spcBef>
              <a:spcAft>
                <a:spcPts val="0"/>
              </a:spcAft>
              <a:buSzPts val="1830"/>
              <a:buChar char="●"/>
            </a:pPr>
            <a:r>
              <a:rPr lang="en" sz="1829"/>
              <a:t>A game framework gives you more control and flexibility over how you use these components, but it also requires more coding and integration work from you.</a:t>
            </a:r>
            <a:br>
              <a:rPr lang="en" sz="1829"/>
            </a:br>
            <a:endParaRPr sz="1829"/>
          </a:p>
          <a:p>
            <a:pPr indent="-344805" lvl="0" marL="457200" rtl="0" algn="l">
              <a:lnSpc>
                <a:spcPct val="95000"/>
              </a:lnSpc>
              <a:spcBef>
                <a:spcPts val="0"/>
              </a:spcBef>
              <a:spcAft>
                <a:spcPts val="0"/>
              </a:spcAft>
              <a:buSzPts val="1830"/>
              <a:buChar char="●"/>
            </a:pPr>
            <a:r>
              <a:rPr lang="en" sz="1829"/>
              <a:t>A game engine provides a complete solution for creating games, including a graphical user interface, a scene editor, an asset manager, a scripting language, etc. It handles most of the technical details for you, and lets you focus on the design and content of your game. </a:t>
            </a:r>
            <a:br>
              <a:rPr lang="en" sz="1829"/>
            </a:br>
            <a:endParaRPr sz="1829"/>
          </a:p>
          <a:p>
            <a:pPr indent="-344805" lvl="0" marL="457200" rtl="0" algn="l">
              <a:lnSpc>
                <a:spcPct val="95000"/>
              </a:lnSpc>
              <a:spcBef>
                <a:spcPts val="0"/>
              </a:spcBef>
              <a:spcAft>
                <a:spcPts val="0"/>
              </a:spcAft>
              <a:buSzPts val="1830"/>
              <a:buChar char="●"/>
            </a:pPr>
            <a:r>
              <a:rPr lang="en" sz="1829"/>
              <a:t>However, you also have to follow the conventions and limitations of the engine, and it may be harder to modify or extend its features.</a:t>
            </a:r>
            <a:endParaRPr sz="1829"/>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What is GDU?</a:t>
            </a:r>
            <a:endParaRPr b="0">
              <a:latin typeface="Caveat SemiBold"/>
              <a:ea typeface="Caveat SemiBold"/>
              <a:cs typeface="Caveat SemiBold"/>
              <a:sym typeface="Cavea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2"/>
          <p:cNvPicPr preferRelativeResize="0"/>
          <p:nvPr/>
        </p:nvPicPr>
        <p:blipFill rotWithShape="1">
          <a:blip r:embed="rId3">
            <a:alphaModFix/>
          </a:blip>
          <a:srcRect b="9546" l="0" r="0" t="44820"/>
          <a:stretch/>
        </p:blipFill>
        <p:spPr>
          <a:xfrm>
            <a:off x="426488" y="191913"/>
            <a:ext cx="8291025" cy="47596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79" name="Shape 179"/>
        <p:cNvGrpSpPr/>
        <p:nvPr/>
      </p:nvGrpSpPr>
      <p:grpSpPr>
        <a:xfrm>
          <a:off x="0" y="0"/>
          <a:ext cx="0" cy="0"/>
          <a:chOff x="0" y="0"/>
          <a:chExt cx="0" cy="0"/>
        </a:xfrm>
      </p:grpSpPr>
      <p:sp>
        <p:nvSpPr>
          <p:cNvPr id="180" name="Google Shape;180;p33"/>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We Choose</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Love2d</a:t>
            </a:r>
            <a:endParaRPr b="0">
              <a:latin typeface="Caveat SemiBold"/>
              <a:ea typeface="Caveat SemiBold"/>
              <a:cs typeface="Caveat SemiBold"/>
              <a:sym typeface="Caveat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311700" y="292850"/>
            <a:ext cx="8520600" cy="801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What is Love2d</a:t>
            </a:r>
            <a:endParaRPr b="0">
              <a:latin typeface="Caveat SemiBold"/>
              <a:ea typeface="Caveat SemiBold"/>
              <a:cs typeface="Caveat SemiBold"/>
              <a:sym typeface="Caveat SemiBold"/>
            </a:endParaRPr>
          </a:p>
        </p:txBody>
      </p:sp>
      <p:sp>
        <p:nvSpPr>
          <p:cNvPr id="186" name="Google Shape;186;p34"/>
          <p:cNvSpPr txBox="1"/>
          <p:nvPr>
            <p:ph idx="1" type="body"/>
          </p:nvPr>
        </p:nvSpPr>
        <p:spPr>
          <a:xfrm>
            <a:off x="311700" y="1228675"/>
            <a:ext cx="8748300" cy="3731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Fast 2D Game Development Framework w</a:t>
            </a:r>
            <a:r>
              <a:rPr lang="en"/>
              <a:t>ritten in </a:t>
            </a:r>
            <a:r>
              <a:rPr b="1" lang="en"/>
              <a:t>C++</a:t>
            </a:r>
            <a:r>
              <a:rPr lang="en"/>
              <a:t>. </a:t>
            </a:r>
            <a:endParaRPr/>
          </a:p>
          <a:p>
            <a:pPr indent="-342900" lvl="0" marL="457200" rtl="0" algn="l">
              <a:spcBef>
                <a:spcPts val="0"/>
              </a:spcBef>
              <a:spcAft>
                <a:spcPts val="0"/>
              </a:spcAft>
              <a:buSzPts val="1800"/>
              <a:buChar char="●"/>
            </a:pPr>
            <a:r>
              <a:rPr lang="en"/>
              <a:t>Uses </a:t>
            </a:r>
            <a:r>
              <a:rPr b="1" lang="en"/>
              <a:t>Lua</a:t>
            </a:r>
            <a:r>
              <a:rPr lang="en"/>
              <a:t> as its Scripting Language. </a:t>
            </a:r>
            <a:br>
              <a:rPr lang="en"/>
            </a:br>
            <a:endParaRPr/>
          </a:p>
          <a:p>
            <a:pPr indent="-342900" lvl="0" marL="457200" rtl="0" algn="l">
              <a:spcBef>
                <a:spcPts val="0"/>
              </a:spcBef>
              <a:spcAft>
                <a:spcPts val="0"/>
              </a:spcAft>
              <a:buSzPts val="1800"/>
              <a:buChar char="●"/>
            </a:pPr>
            <a:r>
              <a:rPr lang="en"/>
              <a:t>Contains Modules for graphics, keyboard input, math, audio, physics and much more.</a:t>
            </a:r>
            <a:br>
              <a:rPr lang="en"/>
            </a:br>
            <a:endParaRPr/>
          </a:p>
          <a:p>
            <a:pPr indent="-342900" lvl="0" marL="457200" rtl="0" algn="l">
              <a:spcBef>
                <a:spcPts val="0"/>
              </a:spcBef>
              <a:spcAft>
                <a:spcPts val="0"/>
              </a:spcAft>
              <a:buSzPts val="1800"/>
              <a:buChar char="●"/>
            </a:pPr>
            <a:r>
              <a:rPr lang="en"/>
              <a:t>Completely </a:t>
            </a:r>
            <a:r>
              <a:rPr b="1" lang="en"/>
              <a:t>Free and Open Source</a:t>
            </a:r>
            <a:r>
              <a:rPr lang="en"/>
              <a:t>. </a:t>
            </a:r>
            <a:br>
              <a:rPr lang="en"/>
            </a:br>
            <a:r>
              <a:rPr lang="en"/>
              <a:t>Size approx 10-15 Mb.</a:t>
            </a:r>
            <a:br>
              <a:rPr lang="en"/>
            </a:br>
            <a:endParaRPr/>
          </a:p>
          <a:p>
            <a:pPr indent="-342900" lvl="0" marL="457200" rtl="0" algn="l">
              <a:spcBef>
                <a:spcPts val="0"/>
              </a:spcBef>
              <a:spcAft>
                <a:spcPts val="0"/>
              </a:spcAft>
              <a:buSzPts val="1800"/>
              <a:buChar char="●"/>
            </a:pPr>
            <a:r>
              <a:rPr lang="en"/>
              <a:t>Portable to all Major Desktop and Android/IOS.</a:t>
            </a:r>
            <a:endParaRPr/>
          </a:p>
          <a:p>
            <a:pPr indent="-342900" lvl="0" marL="457200" rtl="0" algn="l">
              <a:spcBef>
                <a:spcPts val="0"/>
              </a:spcBef>
              <a:spcAft>
                <a:spcPts val="0"/>
              </a:spcAft>
              <a:buSzPts val="1800"/>
              <a:buChar char="●"/>
            </a:pPr>
            <a:r>
              <a:rPr lang="en"/>
              <a:t>Great for prototyping. </a:t>
            </a:r>
            <a:br>
              <a:rPr lang="en"/>
            </a:b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What is Lua ?</a:t>
            </a:r>
            <a:endParaRPr b="0">
              <a:latin typeface="Caveat SemiBold"/>
              <a:ea typeface="Caveat SemiBold"/>
              <a:cs typeface="Caveat SemiBold"/>
              <a:sym typeface="Caveat SemiBold"/>
            </a:endParaRPr>
          </a:p>
        </p:txBody>
      </p:sp>
      <p:sp>
        <p:nvSpPr>
          <p:cNvPr id="192" name="Google Shape;192;p3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Fast, Multi-paradigm scripting Language, designed By Computer Scientists in Brazil.</a:t>
            </a:r>
            <a:br>
              <a:rPr lang="en"/>
            </a:br>
            <a:endParaRPr/>
          </a:p>
          <a:p>
            <a:pPr indent="-342900" lvl="0" marL="457200" rtl="0" algn="l">
              <a:spcBef>
                <a:spcPts val="0"/>
              </a:spcBef>
              <a:spcAft>
                <a:spcPts val="0"/>
              </a:spcAft>
              <a:buSzPts val="1800"/>
              <a:buChar char="●"/>
            </a:pPr>
            <a:r>
              <a:rPr lang="en"/>
              <a:t>Interpreted Language.</a:t>
            </a:r>
            <a:endParaRPr/>
          </a:p>
          <a:p>
            <a:pPr indent="-342900" lvl="0" marL="457200" rtl="0" algn="l">
              <a:spcBef>
                <a:spcPts val="0"/>
              </a:spcBef>
              <a:spcAft>
                <a:spcPts val="0"/>
              </a:spcAft>
              <a:buSzPts val="1800"/>
              <a:buChar char="●"/>
            </a:pPr>
            <a:r>
              <a:rPr lang="en"/>
              <a:t>Lua is cross-platform, since the interpreter is written in ANSI C (Highly Portable). </a:t>
            </a:r>
            <a:br>
              <a:rPr lang="en"/>
            </a:br>
            <a:endParaRPr/>
          </a:p>
          <a:p>
            <a:pPr indent="-342900" lvl="0" marL="457200" rtl="0" algn="l">
              <a:spcBef>
                <a:spcPts val="0"/>
              </a:spcBef>
              <a:spcAft>
                <a:spcPts val="0"/>
              </a:spcAft>
              <a:buSzPts val="1800"/>
              <a:buChar char="●"/>
            </a:pPr>
            <a:r>
              <a:rPr lang="en"/>
              <a:t>Lua when used with JIT, widely considered as fastest scripting language in world. (Beats PyPy Node).</a:t>
            </a:r>
            <a:endParaRPr/>
          </a:p>
          <a:p>
            <a:pPr indent="-342900" lvl="0" marL="457200" rtl="0" algn="l">
              <a:spcBef>
                <a:spcPts val="0"/>
              </a:spcBef>
              <a:spcAft>
                <a:spcPts val="0"/>
              </a:spcAft>
              <a:buSzPts val="1800"/>
              <a:buChar char="●"/>
            </a:pPr>
            <a:r>
              <a:rPr lang="en"/>
              <a:t>Embedded Language.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6"/>
          <p:cNvPicPr preferRelativeResize="0"/>
          <p:nvPr/>
        </p:nvPicPr>
        <p:blipFill>
          <a:blip r:embed="rId3">
            <a:alphaModFix/>
          </a:blip>
          <a:stretch>
            <a:fillRect/>
          </a:stretch>
        </p:blipFill>
        <p:spPr>
          <a:xfrm>
            <a:off x="2043325" y="152400"/>
            <a:ext cx="4913200"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7"/>
          <p:cNvSpPr txBox="1"/>
          <p:nvPr>
            <p:ph type="title"/>
          </p:nvPr>
        </p:nvSpPr>
        <p:spPr>
          <a:xfrm>
            <a:off x="311700" y="-8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Compiled Vs Interpreted</a:t>
            </a:r>
            <a:endParaRPr b="0">
              <a:latin typeface="Caveat SemiBold"/>
              <a:ea typeface="Caveat SemiBold"/>
              <a:cs typeface="Caveat SemiBold"/>
              <a:sym typeface="Caveat SemiBold"/>
            </a:endParaRPr>
          </a:p>
        </p:txBody>
      </p:sp>
      <p:sp>
        <p:nvSpPr>
          <p:cNvPr id="203" name="Google Shape;203;p37"/>
          <p:cNvSpPr txBox="1"/>
          <p:nvPr>
            <p:ph idx="1" type="body"/>
          </p:nvPr>
        </p:nvSpPr>
        <p:spPr>
          <a:xfrm>
            <a:off x="127650" y="713425"/>
            <a:ext cx="8888700" cy="571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a:t>
            </a:r>
            <a:r>
              <a:rPr b="1" lang="en"/>
              <a:t>compiler and an interpreter </a:t>
            </a:r>
            <a:r>
              <a:rPr lang="en"/>
              <a:t>are both programs that </a:t>
            </a:r>
            <a:r>
              <a:rPr b="1" lang="en"/>
              <a:t>translate source code into machine code</a:t>
            </a:r>
            <a:r>
              <a:rPr lang="en"/>
              <a:t>. However, they do this in different ways.</a:t>
            </a:r>
            <a:br>
              <a:rPr lang="en"/>
            </a:br>
            <a:endParaRPr/>
          </a:p>
          <a:p>
            <a:pPr indent="-342900" lvl="0" marL="457200" rtl="0" algn="l">
              <a:spcBef>
                <a:spcPts val="0"/>
              </a:spcBef>
              <a:spcAft>
                <a:spcPts val="0"/>
              </a:spcAft>
              <a:buSzPts val="1800"/>
              <a:buChar char="●"/>
            </a:pPr>
            <a:r>
              <a:rPr lang="en"/>
              <a:t>A </a:t>
            </a:r>
            <a:r>
              <a:rPr b="1" lang="en"/>
              <a:t>compiler</a:t>
            </a:r>
            <a:r>
              <a:rPr lang="en"/>
              <a:t> translates the </a:t>
            </a:r>
            <a:r>
              <a:rPr b="1" lang="en"/>
              <a:t>entire source code program into machine code before the program is executed</a:t>
            </a:r>
            <a:r>
              <a:rPr lang="en"/>
              <a:t>. This process is called </a:t>
            </a:r>
            <a:r>
              <a:rPr b="1" lang="en"/>
              <a:t>compilation.</a:t>
            </a:r>
            <a:r>
              <a:rPr lang="en"/>
              <a:t> Once the program has been compiled, it can be executed without the compiler.</a:t>
            </a:r>
            <a:br>
              <a:rPr lang="en"/>
            </a:br>
            <a:endParaRPr/>
          </a:p>
          <a:p>
            <a:pPr indent="-342900" lvl="0" marL="457200" rtl="0" algn="l">
              <a:spcBef>
                <a:spcPts val="0"/>
              </a:spcBef>
              <a:spcAft>
                <a:spcPts val="0"/>
              </a:spcAft>
              <a:buSzPts val="1800"/>
              <a:buChar char="●"/>
            </a:pPr>
            <a:r>
              <a:rPr lang="en"/>
              <a:t>An interpreter translates </a:t>
            </a:r>
            <a:r>
              <a:rPr b="1" lang="en"/>
              <a:t>the source code line by line as the program is executed</a:t>
            </a:r>
            <a:r>
              <a:rPr lang="en"/>
              <a:t>. This process is called </a:t>
            </a:r>
            <a:r>
              <a:rPr b="1" lang="en"/>
              <a:t>interpretation</a:t>
            </a:r>
            <a:r>
              <a:rPr lang="en"/>
              <a:t>. The interpreter reads each line of source code, translates it into machine code, and then executes it.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idx="4294967295"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Lua Scripting Quick Overview</a:t>
            </a:r>
            <a:endParaRPr b="0">
              <a:latin typeface="Caveat SemiBold"/>
              <a:ea typeface="Caveat SemiBold"/>
              <a:cs typeface="Caveat SemiBold"/>
              <a:sym typeface="Caveat SemiBold"/>
            </a:endParaRPr>
          </a:p>
        </p:txBody>
      </p:sp>
      <p:sp>
        <p:nvSpPr>
          <p:cNvPr id="209" name="Google Shape;209;p38"/>
          <p:cNvSpPr txBox="1"/>
          <p:nvPr>
            <p:ph idx="1" type="body"/>
          </p:nvPr>
        </p:nvSpPr>
        <p:spPr>
          <a:xfrm>
            <a:off x="1572600" y="4163225"/>
            <a:ext cx="5998800" cy="598800"/>
          </a:xfrm>
          <a:prstGeom prst="rect">
            <a:avLst/>
          </a:prstGeom>
        </p:spPr>
        <p:txBody>
          <a:bodyPr anchorCtr="0" anchor="ctr" bIns="91425" lIns="91425" spcFirstLastPara="1" rIns="91425" wrap="square" tIns="91425">
            <a:normAutofit fontScale="70000"/>
          </a:bodyPr>
          <a:lstStyle/>
          <a:p>
            <a:pPr indent="0" lvl="0" marL="0" rtl="0" algn="l">
              <a:spcBef>
                <a:spcPts val="0"/>
              </a:spcBef>
              <a:spcAft>
                <a:spcPts val="0"/>
              </a:spcAft>
              <a:buNone/>
            </a:pPr>
            <a:r>
              <a:rPr b="0" lang="en">
                <a:latin typeface="Source Code Pro Medium"/>
                <a:ea typeface="Source Code Pro Medium"/>
                <a:cs typeface="Source Code Pro Medium"/>
                <a:sym typeface="Source Code Pro Medium"/>
              </a:rPr>
              <a:t>https://github.com/pohka/Lua-Beginners-Guide</a:t>
            </a:r>
            <a:endParaRPr b="0">
              <a:latin typeface="Source Code Pro Medium"/>
              <a:ea typeface="Source Code Pro Medium"/>
              <a:cs typeface="Source Code Pro Medium"/>
              <a:sym typeface="Source Code Pro Medium"/>
            </a:endParaRPr>
          </a:p>
        </p:txBody>
      </p:sp>
      <p:pic>
        <p:nvPicPr>
          <p:cNvPr id="210" name="Google Shape;210;p38"/>
          <p:cNvPicPr preferRelativeResize="0"/>
          <p:nvPr/>
        </p:nvPicPr>
        <p:blipFill>
          <a:blip r:embed="rId3">
            <a:alphaModFix/>
          </a:blip>
          <a:stretch>
            <a:fillRect/>
          </a:stretch>
        </p:blipFill>
        <p:spPr>
          <a:xfrm>
            <a:off x="2140113" y="1246250"/>
            <a:ext cx="4863774" cy="2831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14" name="Shape 214"/>
        <p:cNvGrpSpPr/>
        <p:nvPr/>
      </p:nvGrpSpPr>
      <p:grpSpPr>
        <a:xfrm>
          <a:off x="0" y="0"/>
          <a:ext cx="0" cy="0"/>
          <a:chOff x="0" y="0"/>
          <a:chExt cx="0" cy="0"/>
        </a:xfrm>
      </p:grpSpPr>
      <p:sp>
        <p:nvSpPr>
          <p:cNvPr id="215" name="Google Shape;215;p39"/>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Part One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Done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a:t>
            </a:r>
            <a:endParaRPr b="0">
              <a:latin typeface="Caveat SemiBold"/>
              <a:ea typeface="Caveat SemiBold"/>
              <a:cs typeface="Caveat SemiBold"/>
              <a:sym typeface="Caveat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19" name="Shape 219"/>
        <p:cNvGrpSpPr/>
        <p:nvPr/>
      </p:nvGrpSpPr>
      <p:grpSpPr>
        <a:xfrm>
          <a:off x="0" y="0"/>
          <a:ext cx="0" cy="0"/>
          <a:chOff x="0" y="0"/>
          <a:chExt cx="0" cy="0"/>
        </a:xfrm>
      </p:grpSpPr>
      <p:sp>
        <p:nvSpPr>
          <p:cNvPr id="220" name="Google Shape;220;p40"/>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Caveat"/>
                <a:ea typeface="Caveat"/>
                <a:cs typeface="Caveat"/>
                <a:sym typeface="Caveat"/>
              </a:rPr>
              <a:t>Love2d </a:t>
            </a:r>
            <a:endParaRPr>
              <a:latin typeface="Caveat"/>
              <a:ea typeface="Caveat"/>
              <a:cs typeface="Caveat"/>
              <a:sym typeface="Caveat"/>
            </a:endParaRPr>
          </a:p>
        </p:txBody>
      </p:sp>
      <p:sp>
        <p:nvSpPr>
          <p:cNvPr id="221" name="Google Shape;221;p40"/>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For the workshop we will be using Love2d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25" name="Shape 225"/>
        <p:cNvGrpSpPr/>
        <p:nvPr/>
      </p:nvGrpSpPr>
      <p:grpSpPr>
        <a:xfrm>
          <a:off x="0" y="0"/>
          <a:ext cx="0" cy="0"/>
          <a:chOff x="0" y="0"/>
          <a:chExt cx="0" cy="0"/>
        </a:xfrm>
      </p:grpSpPr>
      <p:sp>
        <p:nvSpPr>
          <p:cNvPr id="226" name="Google Shape;226;p41"/>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Demo</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Of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Game</a:t>
            </a:r>
            <a:endParaRPr b="0">
              <a:latin typeface="Caveat SemiBold"/>
              <a:ea typeface="Caveat SemiBold"/>
              <a:cs typeface="Caveat SemiBold"/>
              <a:sym typeface="Cave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highlight>
                  <a:schemeClr val="lt1"/>
                </a:highlight>
                <a:latin typeface="Caveat"/>
                <a:ea typeface="Caveat"/>
                <a:cs typeface="Caveat"/>
                <a:sym typeface="Caveat"/>
              </a:rPr>
              <a:t>What is GDU?</a:t>
            </a:r>
            <a:endParaRPr>
              <a:highlight>
                <a:schemeClr val="lt1"/>
              </a:highlight>
              <a:latin typeface="Caveat"/>
              <a:ea typeface="Caveat"/>
              <a:cs typeface="Caveat"/>
              <a:sym typeface="Caveat"/>
            </a:endParaRPr>
          </a:p>
        </p:txBody>
      </p:sp>
      <p:sp>
        <p:nvSpPr>
          <p:cNvPr id="68" name="Google Shape;68;p15"/>
          <p:cNvSpPr txBox="1"/>
          <p:nvPr>
            <p:ph idx="1" type="body"/>
          </p:nvPr>
        </p:nvSpPr>
        <p:spPr>
          <a:xfrm>
            <a:off x="311700" y="1378725"/>
            <a:ext cx="3535800" cy="3399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A student community focused upon game development, both on the </a:t>
            </a:r>
            <a:r>
              <a:rPr lang="en"/>
              <a:t>technical</a:t>
            </a:r>
            <a:r>
              <a:rPr lang="en"/>
              <a:t> and artistic angle</a:t>
            </a:r>
            <a:endParaRPr/>
          </a:p>
          <a:p>
            <a:pPr indent="-304800" lvl="0" marL="457200" rtl="0" algn="l">
              <a:spcBef>
                <a:spcPts val="0"/>
              </a:spcBef>
              <a:spcAft>
                <a:spcPts val="0"/>
              </a:spcAft>
              <a:buSzPts val="1200"/>
              <a:buChar char="●"/>
            </a:pPr>
            <a:r>
              <a:rPr lang="en"/>
              <a:t>Primarily for the students and by the students</a:t>
            </a:r>
            <a:endParaRPr/>
          </a:p>
          <a:p>
            <a:pPr indent="-304800" lvl="0" marL="457200" rtl="0" algn="l">
              <a:spcBef>
                <a:spcPts val="0"/>
              </a:spcBef>
              <a:spcAft>
                <a:spcPts val="0"/>
              </a:spcAft>
              <a:buSzPts val="1200"/>
              <a:buChar char="●"/>
            </a:pPr>
            <a:r>
              <a:rPr lang="en"/>
              <a:t>The club started in PICT, now is aiming to branch to other colleges</a:t>
            </a:r>
            <a:endParaRPr/>
          </a:p>
          <a:p>
            <a:pPr indent="-304800" lvl="0" marL="457200" rtl="0" algn="l">
              <a:spcBef>
                <a:spcPts val="0"/>
              </a:spcBef>
              <a:spcAft>
                <a:spcPts val="0"/>
              </a:spcAft>
              <a:buSzPts val="1200"/>
              <a:buChar char="●"/>
            </a:pPr>
            <a:r>
              <a:rPr lang="en"/>
              <a:t>Currently branched in IIIT Kottayam, and targeting even more</a:t>
            </a:r>
            <a:endParaRPr/>
          </a:p>
        </p:txBody>
      </p:sp>
      <p:pic>
        <p:nvPicPr>
          <p:cNvPr id="69" name="Google Shape;69;p15"/>
          <p:cNvPicPr preferRelativeResize="0"/>
          <p:nvPr/>
        </p:nvPicPr>
        <p:blipFill>
          <a:blip r:embed="rId3">
            <a:alphaModFix/>
          </a:blip>
          <a:stretch>
            <a:fillRect/>
          </a:stretch>
        </p:blipFill>
        <p:spPr>
          <a:xfrm>
            <a:off x="3732600" y="152400"/>
            <a:ext cx="4838702" cy="48387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3 Main Functions </a:t>
            </a:r>
            <a:endParaRPr b="0">
              <a:latin typeface="Caveat SemiBold"/>
              <a:ea typeface="Caveat SemiBold"/>
              <a:cs typeface="Caveat SemiBold"/>
              <a:sym typeface="Caveat SemiBold"/>
            </a:endParaRPr>
          </a:p>
        </p:txBody>
      </p:sp>
      <p:sp>
        <p:nvSpPr>
          <p:cNvPr id="232" name="Google Shape;232;p42"/>
          <p:cNvSpPr txBox="1"/>
          <p:nvPr>
            <p:ph idx="1" type="body"/>
          </p:nvPr>
        </p:nvSpPr>
        <p:spPr>
          <a:xfrm>
            <a:off x="158200" y="1093850"/>
            <a:ext cx="9081300" cy="4049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t/>
            </a:r>
            <a:endParaRPr/>
          </a:p>
          <a:p>
            <a:pPr indent="-308610" lvl="0" marL="457200" rtl="0" algn="l">
              <a:spcBef>
                <a:spcPts val="1200"/>
              </a:spcBef>
              <a:spcAft>
                <a:spcPts val="0"/>
              </a:spcAft>
              <a:buSzPct val="100000"/>
              <a:buChar char="●"/>
            </a:pPr>
            <a:r>
              <a:rPr b="1" lang="en"/>
              <a:t>love.load()</a:t>
            </a:r>
            <a:endParaRPr b="1"/>
          </a:p>
          <a:p>
            <a:pPr indent="0" lvl="0" marL="0" rtl="0" algn="l">
              <a:spcBef>
                <a:spcPts val="1200"/>
              </a:spcBef>
              <a:spcAft>
                <a:spcPts val="0"/>
              </a:spcAft>
              <a:buNone/>
            </a:pPr>
            <a:r>
              <a:rPr lang="en"/>
              <a:t>This function is used for initializing our game state at the very beginning of program execution. Whatever code we put here will be executed once at the very beginning of the program.</a:t>
            </a:r>
            <a:br>
              <a:rPr lang="en"/>
            </a:br>
            <a:endParaRPr/>
          </a:p>
          <a:p>
            <a:pPr indent="-308610" lvl="0" marL="457200" rtl="0" algn="l">
              <a:spcBef>
                <a:spcPts val="1200"/>
              </a:spcBef>
              <a:spcAft>
                <a:spcPts val="0"/>
              </a:spcAft>
              <a:buSzPct val="100000"/>
              <a:buChar char="●"/>
            </a:pPr>
            <a:r>
              <a:rPr b="1" lang="en"/>
              <a:t>love.update(dt)</a:t>
            </a:r>
            <a:endParaRPr b="1"/>
          </a:p>
          <a:p>
            <a:pPr indent="0" lvl="0" marL="0" rtl="0" algn="l">
              <a:spcBef>
                <a:spcPts val="1200"/>
              </a:spcBef>
              <a:spcAft>
                <a:spcPts val="0"/>
              </a:spcAft>
              <a:buNone/>
            </a:pPr>
            <a:r>
              <a:rPr lang="en"/>
              <a:t>This function is called by LÖVE at each frame of program execution; dt (i.e., DeltaTime) will be the elapsed time in seconds since the last frame, and we can use this to scale any changes in our game for even behavior across frame rates.</a:t>
            </a:r>
            <a:br>
              <a:rPr lang="en"/>
            </a:br>
            <a:endParaRPr/>
          </a:p>
          <a:p>
            <a:pPr indent="-308610" lvl="0" marL="457200" rtl="0" algn="l">
              <a:spcBef>
                <a:spcPts val="1200"/>
              </a:spcBef>
              <a:spcAft>
                <a:spcPts val="0"/>
              </a:spcAft>
              <a:buSzPct val="100000"/>
              <a:buChar char="●"/>
            </a:pPr>
            <a:r>
              <a:rPr b="1" lang="en"/>
              <a:t>love.draw()</a:t>
            </a:r>
            <a:endParaRPr b="1"/>
          </a:p>
          <a:p>
            <a:pPr indent="0" lvl="0" marL="0" rtl="0" algn="l">
              <a:spcBef>
                <a:spcPts val="1200"/>
              </a:spcBef>
              <a:spcAft>
                <a:spcPts val="0"/>
              </a:spcAft>
              <a:buNone/>
            </a:pPr>
            <a:r>
              <a:rPr lang="en"/>
              <a:t>This function is also called at each frame by LÖVE. It is called after the update step completes so that we can draw things to the screen once they’ve changed.</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36" name="Shape 236"/>
        <p:cNvGrpSpPr/>
        <p:nvPr/>
      </p:nvGrpSpPr>
      <p:grpSpPr>
        <a:xfrm>
          <a:off x="0" y="0"/>
          <a:ext cx="0" cy="0"/>
          <a:chOff x="0" y="0"/>
          <a:chExt cx="0" cy="0"/>
        </a:xfrm>
      </p:grpSpPr>
      <p:sp>
        <p:nvSpPr>
          <p:cNvPr id="237" name="Google Shape;237;p43"/>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Caveat"/>
                <a:ea typeface="Caveat"/>
                <a:cs typeface="Caveat"/>
                <a:sym typeface="Caveat"/>
              </a:rPr>
              <a:t>Co-ordinate</a:t>
            </a:r>
            <a:endParaRPr>
              <a:latin typeface="Caveat"/>
              <a:ea typeface="Caveat"/>
              <a:cs typeface="Caveat"/>
              <a:sym typeface="Caveat"/>
            </a:endParaRPr>
          </a:p>
          <a:p>
            <a:pPr indent="0" lvl="0" marL="0" rtl="0" algn="ctr">
              <a:spcBef>
                <a:spcPts val="0"/>
              </a:spcBef>
              <a:spcAft>
                <a:spcPts val="0"/>
              </a:spcAft>
              <a:buNone/>
            </a:pPr>
            <a:r>
              <a:rPr lang="en">
                <a:latin typeface="Caveat"/>
                <a:ea typeface="Caveat"/>
                <a:cs typeface="Caveat"/>
                <a:sym typeface="Caveat"/>
              </a:rPr>
              <a:t>System</a:t>
            </a:r>
            <a:endParaRPr>
              <a:latin typeface="Caveat"/>
              <a:ea typeface="Caveat"/>
              <a:cs typeface="Caveat"/>
              <a:sym typeface="Cave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a:highlight>
                  <a:schemeClr val="accent6"/>
                </a:highlight>
                <a:latin typeface="Caveat SemiBold"/>
                <a:ea typeface="Caveat SemiBold"/>
                <a:cs typeface="Caveat SemiBold"/>
                <a:sym typeface="Caveat SemiBold"/>
              </a:rPr>
              <a:t>2D Coordinate System</a:t>
            </a:r>
            <a:endParaRPr b="0">
              <a:highlight>
                <a:schemeClr val="accent6"/>
              </a:highlight>
              <a:latin typeface="Caveat SemiBold"/>
              <a:ea typeface="Caveat SemiBold"/>
              <a:cs typeface="Caveat SemiBold"/>
              <a:sym typeface="Caveat SemiBold"/>
            </a:endParaRPr>
          </a:p>
        </p:txBody>
      </p:sp>
      <p:sp>
        <p:nvSpPr>
          <p:cNvPr id="243" name="Google Shape;243;p44"/>
          <p:cNvSpPr txBox="1"/>
          <p:nvPr>
            <p:ph idx="1" type="body"/>
          </p:nvPr>
        </p:nvSpPr>
        <p:spPr>
          <a:xfrm>
            <a:off x="159600" y="1415275"/>
            <a:ext cx="4412400" cy="357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Slightly different from the traditional coordinate system you might’ve used in math class, the 2D coordinate system we’re referring to here is a system in which objects have an X and Y coordinate (X, Y).</a:t>
            </a:r>
            <a:br>
              <a:rPr lang="en"/>
            </a:br>
            <a:br>
              <a:rPr lang="en"/>
            </a:br>
            <a:r>
              <a:rPr b="1" lang="en"/>
              <a:t>Are drawn accordingly, with (0,0) being the top-left of the system. </a:t>
            </a:r>
            <a:br>
              <a:rPr lang="en"/>
            </a:br>
            <a:br>
              <a:rPr lang="en"/>
            </a:br>
            <a:r>
              <a:rPr lang="en"/>
              <a:t>This means </a:t>
            </a:r>
            <a:r>
              <a:rPr b="1" lang="en"/>
              <a:t>positive directions moving down and to the right, while negative directions move up and to the left</a:t>
            </a:r>
            <a:r>
              <a:rPr lang="en"/>
              <a:t>.</a:t>
            </a:r>
            <a:endParaRPr/>
          </a:p>
          <a:p>
            <a:pPr indent="0" lvl="0" marL="0" rtl="0" algn="l">
              <a:spcBef>
                <a:spcPts val="1200"/>
              </a:spcBef>
              <a:spcAft>
                <a:spcPts val="1200"/>
              </a:spcAft>
              <a:buNone/>
            </a:pPr>
            <a:r>
              <a:t/>
            </a:r>
            <a:endParaRPr/>
          </a:p>
        </p:txBody>
      </p:sp>
      <p:pic>
        <p:nvPicPr>
          <p:cNvPr id="244" name="Google Shape;244;p44"/>
          <p:cNvPicPr preferRelativeResize="0"/>
          <p:nvPr/>
        </p:nvPicPr>
        <p:blipFill>
          <a:blip r:embed="rId3">
            <a:alphaModFix/>
          </a:blip>
          <a:stretch>
            <a:fillRect/>
          </a:stretch>
        </p:blipFill>
        <p:spPr>
          <a:xfrm>
            <a:off x="4775700" y="1973775"/>
            <a:ext cx="4143375" cy="2162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5"/>
          <p:cNvPicPr preferRelativeResize="0"/>
          <p:nvPr/>
        </p:nvPicPr>
        <p:blipFill>
          <a:blip r:embed="rId3">
            <a:alphaModFix/>
          </a:blip>
          <a:stretch>
            <a:fillRect/>
          </a:stretch>
        </p:blipFill>
        <p:spPr>
          <a:xfrm>
            <a:off x="130488" y="832200"/>
            <a:ext cx="8883025" cy="3793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Delta Time</a:t>
            </a:r>
            <a:endParaRPr b="0">
              <a:latin typeface="Caveat SemiBold"/>
              <a:ea typeface="Caveat SemiBold"/>
              <a:cs typeface="Caveat SemiBold"/>
              <a:sym typeface="Caveat SemiBold"/>
            </a:endParaRPr>
          </a:p>
        </p:txBody>
      </p:sp>
      <p:sp>
        <p:nvSpPr>
          <p:cNvPr id="255" name="Google Shape;255;p4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br>
              <a:rPr lang="en"/>
            </a:br>
            <a:r>
              <a:rPr lang="en"/>
              <a:t>Delta time is the time that has passed between the previous and the current update. </a:t>
            </a:r>
            <a:br>
              <a:rPr lang="en"/>
            </a:br>
            <a:br>
              <a:rPr lang="en"/>
            </a:br>
            <a:r>
              <a:rPr lang="en"/>
              <a:t>So on computer A, which runs with 100 fps, delta time on average would be 1 / 100, which is 0.01.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59" name="Shape 259"/>
        <p:cNvGrpSpPr/>
        <p:nvPr/>
      </p:nvGrpSpPr>
      <p:grpSpPr>
        <a:xfrm>
          <a:off x="0" y="0"/>
          <a:ext cx="0" cy="0"/>
          <a:chOff x="0" y="0"/>
          <a:chExt cx="0" cy="0"/>
        </a:xfrm>
      </p:grpSpPr>
      <p:sp>
        <p:nvSpPr>
          <p:cNvPr id="260" name="Google Shape;260;p47"/>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Delta</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Time </a:t>
            </a:r>
            <a:endParaRPr b="0">
              <a:latin typeface="Caveat SemiBold"/>
              <a:ea typeface="Caveat SemiBold"/>
              <a:cs typeface="Caveat SemiBold"/>
              <a:sym typeface="Caveat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311700" y="2543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Comparison</a:t>
            </a:r>
            <a:endParaRPr b="0">
              <a:latin typeface="Caveat SemiBold"/>
              <a:ea typeface="Caveat SemiBold"/>
              <a:cs typeface="Caveat SemiBold"/>
              <a:sym typeface="Caveat SemiBold"/>
            </a:endParaRPr>
          </a:p>
        </p:txBody>
      </p:sp>
      <p:sp>
        <p:nvSpPr>
          <p:cNvPr id="266" name="Google Shape;266;p48"/>
          <p:cNvSpPr txBox="1"/>
          <p:nvPr>
            <p:ph idx="1" type="body"/>
          </p:nvPr>
        </p:nvSpPr>
        <p:spPr>
          <a:xfrm>
            <a:off x="311700" y="1651950"/>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Without Delta Time:</a:t>
            </a:r>
            <a:br>
              <a:rPr lang="en"/>
            </a:br>
            <a:br>
              <a:rPr lang="en"/>
            </a:br>
            <a:r>
              <a:rPr lang="en"/>
              <a:t>let's say that Computer A runs with 100 fps (frames per second), and Computer B runs with 200 fps.</a:t>
            </a:r>
            <a:br>
              <a:rPr lang="en"/>
            </a:br>
            <a:endParaRPr/>
          </a:p>
          <a:p>
            <a:pPr indent="0" lvl="0" marL="0" rtl="0" algn="l">
              <a:spcBef>
                <a:spcPts val="1200"/>
              </a:spcBef>
              <a:spcAft>
                <a:spcPts val="0"/>
              </a:spcAft>
              <a:buNone/>
            </a:pPr>
            <a:r>
              <a:rPr b="1" lang="en"/>
              <a:t>Computer</a:t>
            </a:r>
            <a:r>
              <a:rPr b="1" lang="en"/>
              <a:t> A:   100 x 5 = 500</a:t>
            </a:r>
            <a:br>
              <a:rPr b="1" lang="en"/>
            </a:br>
            <a:r>
              <a:rPr b="1" lang="en"/>
              <a:t>Computer B:   200 x 5 = 1000</a:t>
            </a:r>
            <a:endParaRPr b="1"/>
          </a:p>
          <a:p>
            <a:pPr indent="0" lvl="0" marL="0" rtl="0" algn="l">
              <a:spcBef>
                <a:spcPts val="1200"/>
              </a:spcBef>
              <a:spcAft>
                <a:spcPts val="1200"/>
              </a:spcAft>
              <a:buNone/>
            </a:pPr>
            <a:r>
              <a:t/>
            </a:r>
            <a:endParaRPr/>
          </a:p>
        </p:txBody>
      </p:sp>
      <p:sp>
        <p:nvSpPr>
          <p:cNvPr id="267" name="Google Shape;267;p48"/>
          <p:cNvSpPr txBox="1"/>
          <p:nvPr>
            <p:ph idx="2" type="body"/>
          </p:nvPr>
        </p:nvSpPr>
        <p:spPr>
          <a:xfrm>
            <a:off x="4572000" y="1600625"/>
            <a:ext cx="4520700" cy="334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With Delta Time:</a:t>
            </a:r>
            <a:br>
              <a:rPr lang="en"/>
            </a:br>
            <a:br>
              <a:rPr lang="en"/>
            </a:br>
            <a:r>
              <a:rPr lang="en"/>
              <a:t>So on computer A, 100 fps, delta time on average would be 1 / 100, which is 0.01.</a:t>
            </a:r>
            <a:endParaRPr/>
          </a:p>
          <a:p>
            <a:pPr indent="0" lvl="0" marL="0" rtl="0" algn="l">
              <a:spcBef>
                <a:spcPts val="1200"/>
              </a:spcBef>
              <a:spcAft>
                <a:spcPts val="0"/>
              </a:spcAft>
              <a:buNone/>
            </a:pPr>
            <a:r>
              <a:rPr lang="en"/>
              <a:t>On computer B, delta time would be 1 / 200, which is 0.005.</a:t>
            </a:r>
            <a:br>
              <a:rPr lang="en"/>
            </a:br>
            <a:br>
              <a:rPr lang="en"/>
            </a:br>
            <a:r>
              <a:rPr b="1" lang="en"/>
              <a:t>Computer A:   100 x 5 x 0.01 = 5</a:t>
            </a:r>
            <a:br>
              <a:rPr b="1" lang="en"/>
            </a:br>
            <a:r>
              <a:rPr b="1" lang="en"/>
              <a:t>Computer B:   200 x 5 x 0.005 = 5</a:t>
            </a:r>
            <a:endParaRPr b="1"/>
          </a:p>
          <a:p>
            <a:pPr indent="0" lvl="0" marL="0" rtl="0" algn="l">
              <a:spcBef>
                <a:spcPts val="1200"/>
              </a:spcBef>
              <a:spcAft>
                <a:spcPts val="0"/>
              </a:spcAft>
              <a:buNone/>
            </a:pPr>
            <a:br>
              <a:rPr lang="en"/>
            </a:br>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9"/>
          <p:cNvPicPr preferRelativeResize="0"/>
          <p:nvPr/>
        </p:nvPicPr>
        <p:blipFill>
          <a:blip r:embed="rId3">
            <a:alphaModFix/>
          </a:blip>
          <a:stretch>
            <a:fillRect/>
          </a:stretch>
        </p:blipFill>
        <p:spPr>
          <a:xfrm>
            <a:off x="229900" y="1460725"/>
            <a:ext cx="8401050" cy="2695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76" name="Shape 276"/>
        <p:cNvGrpSpPr/>
        <p:nvPr/>
      </p:nvGrpSpPr>
      <p:grpSpPr>
        <a:xfrm>
          <a:off x="0" y="0"/>
          <a:ext cx="0" cy="0"/>
          <a:chOff x="0" y="0"/>
          <a:chExt cx="0" cy="0"/>
        </a:xfrm>
      </p:grpSpPr>
      <p:sp>
        <p:nvSpPr>
          <p:cNvPr id="277" name="Google Shape;277;p50"/>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Delta</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Time </a:t>
            </a:r>
            <a:endParaRPr b="0">
              <a:latin typeface="Caveat SemiBold"/>
              <a:ea typeface="Caveat SemiBold"/>
              <a:cs typeface="Caveat SemiBold"/>
              <a:sym typeface="Caveat SemiBold"/>
            </a:endParaRPr>
          </a:p>
          <a:p>
            <a:pPr indent="0" lvl="0" marL="0" rtl="0" algn="ctr">
              <a:spcBef>
                <a:spcPts val="0"/>
              </a:spcBef>
              <a:spcAft>
                <a:spcPts val="0"/>
              </a:spcAft>
              <a:buNone/>
            </a:pPr>
            <a:r>
              <a:rPr b="0" lang="en">
                <a:latin typeface="Caveat SemiBold"/>
                <a:ea typeface="Caveat SemiBold"/>
                <a:cs typeface="Caveat SemiBold"/>
                <a:sym typeface="Caveat SemiBold"/>
              </a:rPr>
              <a:t>Demonstration</a:t>
            </a:r>
            <a:endParaRPr b="0">
              <a:latin typeface="Caveat SemiBold"/>
              <a:ea typeface="Caveat SemiBold"/>
              <a:cs typeface="Caveat SemiBold"/>
              <a:sym typeface="Caveat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81" name="Shape 281"/>
        <p:cNvGrpSpPr/>
        <p:nvPr/>
      </p:nvGrpSpPr>
      <p:grpSpPr>
        <a:xfrm>
          <a:off x="0" y="0"/>
          <a:ext cx="0" cy="0"/>
          <a:chOff x="0" y="0"/>
          <a:chExt cx="0" cy="0"/>
        </a:xfrm>
      </p:grpSpPr>
      <p:sp>
        <p:nvSpPr>
          <p:cNvPr id="282" name="Google Shape;282;p51"/>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Hands On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Implementation.</a:t>
            </a:r>
            <a:endParaRPr b="0">
              <a:latin typeface="Caveat SemiBold"/>
              <a:ea typeface="Caveat SemiBold"/>
              <a:cs typeface="Caveat SemiBold"/>
              <a:sym typeface="Cave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2802750" y="887800"/>
            <a:ext cx="3538500" cy="3538500"/>
          </a:xfrm>
          <a:prstGeom prst="rect">
            <a:avLst/>
          </a:prstGeom>
          <a:effectLst>
            <a:outerShdw blurRad="57150" rotWithShape="0" algn="bl" dir="8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What is</a:t>
            </a:r>
            <a:endParaRPr b="0">
              <a:latin typeface="Caveat SemiBold"/>
              <a:ea typeface="Caveat SemiBold"/>
              <a:cs typeface="Caveat SemiBold"/>
              <a:sym typeface="Caveat SemiBold"/>
            </a:endParaRPr>
          </a:p>
          <a:p>
            <a:pPr indent="0" lvl="0" marL="0" rtl="0" algn="ctr">
              <a:spcBef>
                <a:spcPts val="0"/>
              </a:spcBef>
              <a:spcAft>
                <a:spcPts val="0"/>
              </a:spcAft>
              <a:buNone/>
            </a:pPr>
            <a:r>
              <a:rPr b="0" lang="en">
                <a:latin typeface="Caveat SemiBold"/>
                <a:ea typeface="Caveat SemiBold"/>
                <a:cs typeface="Caveat SemiBold"/>
                <a:sym typeface="Caveat SemiBold"/>
              </a:rPr>
              <a:t>A</a:t>
            </a:r>
            <a:endParaRPr b="0">
              <a:latin typeface="Caveat SemiBold"/>
              <a:ea typeface="Caveat SemiBold"/>
              <a:cs typeface="Caveat SemiBold"/>
              <a:sym typeface="Caveat SemiBold"/>
            </a:endParaRPr>
          </a:p>
          <a:p>
            <a:pPr indent="0" lvl="0" marL="0" rtl="0" algn="ctr">
              <a:spcBef>
                <a:spcPts val="0"/>
              </a:spcBef>
              <a:spcAft>
                <a:spcPts val="0"/>
              </a:spcAft>
              <a:buNone/>
            </a:pPr>
            <a:r>
              <a:rPr b="0" lang="en">
                <a:latin typeface="Caveat SemiBold"/>
                <a:ea typeface="Caveat SemiBold"/>
                <a:cs typeface="Caveat SemiBold"/>
                <a:sym typeface="Caveat SemiBold"/>
              </a:rPr>
              <a:t>Video Game</a:t>
            </a:r>
            <a:endParaRPr b="0">
              <a:latin typeface="Caveat SemiBold"/>
              <a:ea typeface="Caveat SemiBold"/>
              <a:cs typeface="Caveat SemiBold"/>
              <a:sym typeface="Caveat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86" name="Shape 286"/>
        <p:cNvGrpSpPr/>
        <p:nvPr/>
      </p:nvGrpSpPr>
      <p:grpSpPr>
        <a:xfrm>
          <a:off x="0" y="0"/>
          <a:ext cx="0" cy="0"/>
          <a:chOff x="0" y="0"/>
          <a:chExt cx="0" cy="0"/>
        </a:xfrm>
      </p:grpSpPr>
      <p:sp>
        <p:nvSpPr>
          <p:cNvPr id="287" name="Google Shape;287;p52"/>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Player</a:t>
            </a:r>
            <a:r>
              <a:rPr b="0" lang="en">
                <a:latin typeface="Caveat SemiBold"/>
                <a:ea typeface="Caveat SemiBold"/>
                <a:cs typeface="Caveat SemiBold"/>
                <a:sym typeface="Caveat SemiBold"/>
              </a:rPr>
              <a:t> Script</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Movement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Enemies</a:t>
            </a:r>
            <a:endParaRPr b="0">
              <a:latin typeface="Caveat SemiBold"/>
              <a:ea typeface="Caveat SemiBold"/>
              <a:cs typeface="Caveat SemiBold"/>
              <a:sym typeface="Caveat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91" name="Shape 291"/>
        <p:cNvGrpSpPr/>
        <p:nvPr/>
      </p:nvGrpSpPr>
      <p:grpSpPr>
        <a:xfrm>
          <a:off x="0" y="0"/>
          <a:ext cx="0" cy="0"/>
          <a:chOff x="0" y="0"/>
          <a:chExt cx="0" cy="0"/>
        </a:xfrm>
      </p:grpSpPr>
      <p:sp>
        <p:nvSpPr>
          <p:cNvPr id="292" name="Google Shape;292;p53"/>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OOP Concepts</a:t>
            </a:r>
            <a:endParaRPr b="0">
              <a:latin typeface="Caveat SemiBold"/>
              <a:ea typeface="Caveat SemiBold"/>
              <a:cs typeface="Caveat SemiBold"/>
              <a:sym typeface="Caveat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4"/>
          <p:cNvSpPr txBox="1"/>
          <p:nvPr>
            <p:ph idx="4294967295"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Classes And Objects</a:t>
            </a:r>
            <a:endParaRPr b="0">
              <a:latin typeface="Caveat SemiBold"/>
              <a:ea typeface="Caveat SemiBold"/>
              <a:cs typeface="Caveat SemiBold"/>
              <a:sym typeface="Caveat SemiBold"/>
            </a:endParaRPr>
          </a:p>
        </p:txBody>
      </p:sp>
      <p:sp>
        <p:nvSpPr>
          <p:cNvPr id="298" name="Google Shape;298;p54"/>
          <p:cNvSpPr txBox="1"/>
          <p:nvPr>
            <p:ph idx="4294967295" type="body"/>
          </p:nvPr>
        </p:nvSpPr>
        <p:spPr>
          <a:xfrm>
            <a:off x="211600" y="1466450"/>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50">
                <a:solidFill>
                  <a:srgbClr val="61738E"/>
                </a:solidFill>
                <a:highlight>
                  <a:srgbClr val="FAFBFC"/>
                </a:highlight>
                <a:latin typeface="Source Code Pro Medium"/>
                <a:ea typeface="Source Code Pro Medium"/>
                <a:cs typeface="Source Code Pro Medium"/>
                <a:sym typeface="Source Code Pro Medium"/>
              </a:rPr>
              <a:t>A class is a blueprint that defines the properties and behaviour of similar objects or entities. </a:t>
            </a:r>
            <a:br>
              <a:rPr lang="en" sz="1750">
                <a:solidFill>
                  <a:srgbClr val="61738E"/>
                </a:solidFill>
                <a:highlight>
                  <a:srgbClr val="FAFBFC"/>
                </a:highlight>
                <a:latin typeface="Source Code Pro Medium"/>
                <a:ea typeface="Source Code Pro Medium"/>
                <a:cs typeface="Source Code Pro Medium"/>
                <a:sym typeface="Source Code Pro Medium"/>
              </a:rPr>
            </a:br>
            <a:br>
              <a:rPr lang="en" sz="1750">
                <a:solidFill>
                  <a:srgbClr val="61738E"/>
                </a:solidFill>
                <a:highlight>
                  <a:srgbClr val="FAFBFC"/>
                </a:highlight>
                <a:latin typeface="Source Code Pro Medium"/>
                <a:ea typeface="Source Code Pro Medium"/>
                <a:cs typeface="Source Code Pro Medium"/>
                <a:sym typeface="Source Code Pro Medium"/>
              </a:rPr>
            </a:br>
            <a:r>
              <a:rPr lang="en" sz="1750">
                <a:solidFill>
                  <a:srgbClr val="61738E"/>
                </a:solidFill>
                <a:highlight>
                  <a:srgbClr val="FAFBFC"/>
                </a:highlight>
                <a:latin typeface="Source Code Pro Medium"/>
                <a:ea typeface="Source Code Pro Medium"/>
                <a:cs typeface="Source Code Pro Medium"/>
                <a:sym typeface="Source Code Pro Medium"/>
              </a:rPr>
              <a:t>Each object is an instance of a class that has a set of properties and behaviors which are defined in the class and are associated with the objects.</a:t>
            </a:r>
            <a:endParaRPr sz="2200">
              <a:latin typeface="Source Code Pro Medium"/>
              <a:ea typeface="Source Code Pro Medium"/>
              <a:cs typeface="Source Code Pro Medium"/>
              <a:sym typeface="Source Code Pro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5"/>
          <p:cNvPicPr preferRelativeResize="0"/>
          <p:nvPr/>
        </p:nvPicPr>
        <p:blipFill>
          <a:blip r:embed="rId3">
            <a:alphaModFix/>
          </a:blip>
          <a:stretch>
            <a:fillRect/>
          </a:stretch>
        </p:blipFill>
        <p:spPr>
          <a:xfrm>
            <a:off x="152400" y="152400"/>
            <a:ext cx="8730696" cy="4838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6"/>
          <p:cNvPicPr preferRelativeResize="0"/>
          <p:nvPr/>
        </p:nvPicPr>
        <p:blipFill>
          <a:blip r:embed="rId3">
            <a:alphaModFix/>
          </a:blip>
          <a:stretch>
            <a:fillRect/>
          </a:stretch>
        </p:blipFill>
        <p:spPr>
          <a:xfrm>
            <a:off x="1241150" y="240000"/>
            <a:ext cx="6444202" cy="4838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57"/>
          <p:cNvPicPr preferRelativeResize="0"/>
          <p:nvPr/>
        </p:nvPicPr>
        <p:blipFill>
          <a:blip r:embed="rId3">
            <a:alphaModFix/>
          </a:blip>
          <a:stretch>
            <a:fillRect/>
          </a:stretch>
        </p:blipFill>
        <p:spPr>
          <a:xfrm>
            <a:off x="152400" y="152400"/>
            <a:ext cx="8839201" cy="4536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58"/>
          <p:cNvPicPr preferRelativeResize="0"/>
          <p:nvPr/>
        </p:nvPicPr>
        <p:blipFill>
          <a:blip r:embed="rId3">
            <a:alphaModFix/>
          </a:blip>
          <a:stretch>
            <a:fillRect/>
          </a:stretch>
        </p:blipFill>
        <p:spPr>
          <a:xfrm>
            <a:off x="2390775" y="533400"/>
            <a:ext cx="4362450" cy="4076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9"/>
          <p:cNvPicPr preferRelativeResize="0"/>
          <p:nvPr/>
        </p:nvPicPr>
        <p:blipFill>
          <a:blip r:embed="rId3">
            <a:alphaModFix/>
          </a:blip>
          <a:stretch>
            <a:fillRect/>
          </a:stretch>
        </p:blipFill>
        <p:spPr>
          <a:xfrm>
            <a:off x="152400" y="152400"/>
            <a:ext cx="4107030" cy="4991100"/>
          </a:xfrm>
          <a:prstGeom prst="rect">
            <a:avLst/>
          </a:prstGeom>
          <a:noFill/>
          <a:ln>
            <a:noFill/>
          </a:ln>
        </p:spPr>
      </p:pic>
      <p:pic>
        <p:nvPicPr>
          <p:cNvPr id="324" name="Google Shape;324;p59"/>
          <p:cNvPicPr preferRelativeResize="0"/>
          <p:nvPr/>
        </p:nvPicPr>
        <p:blipFill>
          <a:blip r:embed="rId4">
            <a:alphaModFix/>
          </a:blip>
          <a:stretch>
            <a:fillRect/>
          </a:stretch>
        </p:blipFill>
        <p:spPr>
          <a:xfrm>
            <a:off x="4486905" y="1391350"/>
            <a:ext cx="4579770" cy="29583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60"/>
          <p:cNvPicPr preferRelativeResize="0"/>
          <p:nvPr/>
        </p:nvPicPr>
        <p:blipFill>
          <a:blip r:embed="rId3">
            <a:alphaModFix/>
          </a:blip>
          <a:stretch>
            <a:fillRect/>
          </a:stretch>
        </p:blipFill>
        <p:spPr>
          <a:xfrm>
            <a:off x="285750" y="285750"/>
            <a:ext cx="8572500" cy="4572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418180"/>
                </a:solidFill>
                <a:latin typeface="Caveat SemiBold"/>
                <a:ea typeface="Caveat SemiBold"/>
                <a:cs typeface="Caveat SemiBold"/>
                <a:sym typeface="Caveat SemiBold"/>
              </a:rPr>
              <a:t>Abstraction</a:t>
            </a:r>
            <a:endParaRPr b="0">
              <a:solidFill>
                <a:srgbClr val="418180"/>
              </a:solidFill>
              <a:latin typeface="Caveat SemiBold"/>
              <a:ea typeface="Caveat SemiBold"/>
              <a:cs typeface="Caveat SemiBold"/>
              <a:sym typeface="Caveat SemiBold"/>
            </a:endParaRPr>
          </a:p>
        </p:txBody>
      </p:sp>
      <p:sp>
        <p:nvSpPr>
          <p:cNvPr id="335" name="Google Shape;335;p61"/>
          <p:cNvSpPr txBox="1"/>
          <p:nvPr>
            <p:ph idx="1" type="body"/>
          </p:nvPr>
        </p:nvSpPr>
        <p:spPr>
          <a:xfrm>
            <a:off x="311700" y="1428900"/>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4D5B7C"/>
                </a:solidFill>
                <a:latin typeface="Source Code Pro Medium"/>
                <a:ea typeface="Source Code Pro Medium"/>
                <a:cs typeface="Source Code Pro Medium"/>
                <a:sym typeface="Source Code Pro Medium"/>
              </a:rPr>
              <a:t>Abstraction is the process of hiding the internal details of an application. </a:t>
            </a:r>
            <a:br>
              <a:rPr lang="en" sz="1600">
                <a:solidFill>
                  <a:srgbClr val="4D5B7C"/>
                </a:solidFill>
                <a:latin typeface="Source Code Pro Medium"/>
                <a:ea typeface="Source Code Pro Medium"/>
                <a:cs typeface="Source Code Pro Medium"/>
                <a:sym typeface="Source Code Pro Medium"/>
              </a:rPr>
            </a:br>
            <a:br>
              <a:rPr lang="en" sz="1700">
                <a:solidFill>
                  <a:srgbClr val="4D5B7C"/>
                </a:solidFill>
                <a:latin typeface="Source Code Pro Medium"/>
                <a:ea typeface="Source Code Pro Medium"/>
                <a:cs typeface="Source Code Pro Medium"/>
                <a:sym typeface="Source Code Pro Medium"/>
              </a:rPr>
            </a:br>
            <a:r>
              <a:rPr lang="en" sz="1500">
                <a:solidFill>
                  <a:srgbClr val="4D5B7C"/>
                </a:solidFill>
                <a:latin typeface="Source Code Pro Medium"/>
                <a:ea typeface="Source Code Pro Medium"/>
                <a:cs typeface="Source Code Pro Medium"/>
                <a:sym typeface="Source Code Pro Medium"/>
              </a:rPr>
              <a:t>Your car is a great example of abstraction. You can start a car by turning the key or pressing the start button. You don’t need to know how the engine is getting started, what all components your car has. The car internal implementation and complex logic is completely hidden from the user.</a:t>
            </a:r>
            <a:endParaRPr sz="1500">
              <a:solidFill>
                <a:srgbClr val="4D5B7C"/>
              </a:solidFill>
              <a:latin typeface="Source Code Pro Medium"/>
              <a:ea typeface="Source Code Pro Medium"/>
              <a:cs typeface="Source Code Pro Medium"/>
              <a:sym typeface="Source Code Pro Medium"/>
            </a:endParaRPr>
          </a:p>
          <a:p>
            <a:pPr indent="0" lvl="0" marL="0" rtl="0" algn="l">
              <a:spcBef>
                <a:spcPts val="1200"/>
              </a:spcBef>
              <a:spcAft>
                <a:spcPts val="0"/>
              </a:spcAft>
              <a:buNone/>
            </a:pPr>
            <a:r>
              <a:t/>
            </a:r>
            <a:endParaRPr sz="1600">
              <a:solidFill>
                <a:srgbClr val="4D5B7C"/>
              </a:solidFill>
              <a:latin typeface="Source Code Pro Medium"/>
              <a:ea typeface="Source Code Pro Medium"/>
              <a:cs typeface="Source Code Pro Medium"/>
              <a:sym typeface="Source Code Pro Medium"/>
            </a:endParaRPr>
          </a:p>
          <a:p>
            <a:pPr indent="0" lvl="0" marL="0" rtl="0" algn="l">
              <a:spcBef>
                <a:spcPts val="1200"/>
              </a:spcBef>
              <a:spcAft>
                <a:spcPts val="1200"/>
              </a:spcAft>
              <a:buNone/>
            </a:pPr>
            <a:r>
              <a:t/>
            </a:r>
            <a:endParaRPr sz="1600">
              <a:solidFill>
                <a:srgbClr val="4D5B7C"/>
              </a:solidFill>
              <a:latin typeface="Source Code Pro Medium"/>
              <a:ea typeface="Source Code Pro Medium"/>
              <a:cs typeface="Source Code Pro Medium"/>
              <a:sym typeface="Source Code Pr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292850"/>
            <a:ext cx="8520600" cy="801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SzPts val="990"/>
              <a:buNone/>
            </a:pPr>
            <a:r>
              <a:rPr b="0" lang="en" sz="3780">
                <a:latin typeface="Caveat SemiBold"/>
                <a:ea typeface="Caveat SemiBold"/>
                <a:cs typeface="Caveat SemiBold"/>
                <a:sym typeface="Caveat SemiBold"/>
              </a:rPr>
              <a:t>What is a Video Game?</a:t>
            </a:r>
            <a:endParaRPr b="0" sz="3780">
              <a:latin typeface="Caveat SemiBold"/>
              <a:ea typeface="Caveat SemiBold"/>
              <a:cs typeface="Caveat SemiBold"/>
              <a:sym typeface="Caveat SemiBold"/>
            </a:endParaRPr>
          </a:p>
        </p:txBody>
      </p:sp>
      <p:sp>
        <p:nvSpPr>
          <p:cNvPr id="80" name="Google Shape;80;p17"/>
          <p:cNvSpPr txBox="1"/>
          <p:nvPr>
            <p:ph idx="1" type="body"/>
          </p:nvPr>
        </p:nvSpPr>
        <p:spPr>
          <a:xfrm>
            <a:off x="70500" y="1167500"/>
            <a:ext cx="9003000" cy="384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Source Code Pro Medium"/>
              <a:buChar char="●"/>
            </a:pPr>
            <a:r>
              <a:rPr lang="en">
                <a:latin typeface="Source Code Pro Medium"/>
                <a:ea typeface="Source Code Pro Medium"/>
                <a:cs typeface="Source Code Pro Medium"/>
                <a:sym typeface="Source Code Pro Medium"/>
              </a:rPr>
              <a:t>Video games offer interactive digital entertainment, where players engage with virtual environments using input devices to make decisions and take actions.</a:t>
            </a:r>
            <a:r>
              <a:rPr lang="en">
                <a:latin typeface="Source Code Pro Medium"/>
                <a:ea typeface="Source Code Pro Medium"/>
                <a:cs typeface="Source Code Pro Medium"/>
                <a:sym typeface="Source Code Pro Medium"/>
              </a:rPr>
              <a:t> </a:t>
            </a:r>
            <a:br>
              <a:rPr lang="en">
                <a:latin typeface="Source Code Pro Medium"/>
                <a:ea typeface="Source Code Pro Medium"/>
                <a:cs typeface="Source Code Pro Medium"/>
                <a:sym typeface="Source Code Pro Medium"/>
              </a:rPr>
            </a:br>
            <a:endParaRPr>
              <a:latin typeface="Source Code Pro Medium"/>
              <a:ea typeface="Source Code Pro Medium"/>
              <a:cs typeface="Source Code Pro Medium"/>
              <a:sym typeface="Source Code Pro Medium"/>
            </a:endParaRPr>
          </a:p>
          <a:p>
            <a:pPr indent="-342900" lvl="0" marL="457200" rtl="0" algn="l">
              <a:spcBef>
                <a:spcPts val="0"/>
              </a:spcBef>
              <a:spcAft>
                <a:spcPts val="0"/>
              </a:spcAft>
              <a:buSzPts val="1800"/>
              <a:buFont typeface="Arial"/>
              <a:buChar char="●"/>
            </a:pPr>
            <a:r>
              <a:rPr lang="en">
                <a:latin typeface="Source Code Pro Medium"/>
                <a:ea typeface="Source Code Pro Medium"/>
                <a:cs typeface="Source Code Pro Medium"/>
                <a:sym typeface="Source Code Pro Medium"/>
              </a:rPr>
              <a:t>Games come in various genres, each with unique gameplay styles and objectives, providing a wide range of experiences from action-packed adventures to strategic simulations.</a:t>
            </a:r>
            <a:r>
              <a:rPr lang="en">
                <a:latin typeface="Source Code Pro Medium"/>
                <a:ea typeface="Source Code Pro Medium"/>
                <a:cs typeface="Source Code Pro Medium"/>
                <a:sym typeface="Source Code Pro Medium"/>
              </a:rPr>
              <a:t> </a:t>
            </a:r>
            <a:br>
              <a:rPr lang="en">
                <a:latin typeface="Source Code Pro Medium"/>
                <a:ea typeface="Source Code Pro Medium"/>
                <a:cs typeface="Source Code Pro Medium"/>
                <a:sym typeface="Source Code Pro Medium"/>
              </a:rPr>
            </a:br>
            <a:endParaRPr>
              <a:latin typeface="Source Code Pro Medium"/>
              <a:ea typeface="Source Code Pro Medium"/>
              <a:cs typeface="Source Code Pro Medium"/>
              <a:sym typeface="Source Code Pro Medium"/>
            </a:endParaRPr>
          </a:p>
          <a:p>
            <a:pPr indent="-342900" lvl="0" marL="457200" rtl="0" algn="l">
              <a:spcBef>
                <a:spcPts val="0"/>
              </a:spcBef>
              <a:spcAft>
                <a:spcPts val="0"/>
              </a:spcAft>
              <a:buSzPts val="1800"/>
              <a:buFont typeface="Arial"/>
              <a:buChar char="●"/>
            </a:pPr>
            <a:r>
              <a:rPr lang="en">
                <a:latin typeface="Source Code Pro Medium"/>
                <a:ea typeface="Source Code Pro Medium"/>
                <a:cs typeface="Source Code Pro Medium"/>
                <a:sym typeface="Source Code Pro Medium"/>
              </a:rPr>
              <a:t>Examples of best games are : Super Mario, Candy Crush, Pong </a:t>
            </a:r>
            <a:endParaRPr>
              <a:latin typeface="Source Code Pro Medium"/>
              <a:ea typeface="Source Code Pro Medium"/>
              <a:cs typeface="Source Code Pro Medium"/>
              <a:sym typeface="Source Code Pro Medium"/>
            </a:endParaRPr>
          </a:p>
          <a:p>
            <a:pPr indent="0" lvl="0" marL="0" rtl="0" algn="l">
              <a:spcBef>
                <a:spcPts val="1200"/>
              </a:spcBef>
              <a:spcAft>
                <a:spcPts val="1200"/>
              </a:spcAft>
              <a:buNone/>
            </a:pPr>
            <a:r>
              <a:t/>
            </a:r>
            <a:endParaRPr b="1">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62"/>
          <p:cNvPicPr preferRelativeResize="0"/>
          <p:nvPr/>
        </p:nvPicPr>
        <p:blipFill rotWithShape="1">
          <a:blip r:embed="rId3">
            <a:alphaModFix/>
          </a:blip>
          <a:srcRect b="5719" l="48586" r="0" t="47740"/>
          <a:stretch/>
        </p:blipFill>
        <p:spPr>
          <a:xfrm>
            <a:off x="1379838" y="404651"/>
            <a:ext cx="6384323" cy="4334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63"/>
          <p:cNvPicPr preferRelativeResize="0"/>
          <p:nvPr/>
        </p:nvPicPr>
        <p:blipFill>
          <a:blip r:embed="rId3">
            <a:alphaModFix/>
          </a:blip>
          <a:stretch>
            <a:fillRect/>
          </a:stretch>
        </p:blipFill>
        <p:spPr>
          <a:xfrm>
            <a:off x="862013" y="457200"/>
            <a:ext cx="7419975" cy="4229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Abstraction in C++ and Java</a:t>
            </a:r>
            <a:endParaRPr b="0">
              <a:latin typeface="Caveat SemiBold"/>
              <a:ea typeface="Caveat SemiBold"/>
              <a:cs typeface="Caveat SemiBold"/>
              <a:sym typeface="Caveat SemiBold"/>
            </a:endParaRPr>
          </a:p>
        </p:txBody>
      </p:sp>
      <p:sp>
        <p:nvSpPr>
          <p:cNvPr id="351" name="Google Shape;351;p64"/>
          <p:cNvSpPr txBox="1"/>
          <p:nvPr>
            <p:ph idx="1" type="body"/>
          </p:nvPr>
        </p:nvSpPr>
        <p:spPr>
          <a:xfrm>
            <a:off x="0" y="1228675"/>
            <a:ext cx="9144000" cy="3914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b="1" lang="en"/>
              <a:t>In Java:</a:t>
            </a:r>
            <a:br>
              <a:rPr lang="en"/>
            </a:br>
            <a:r>
              <a:rPr lang="en"/>
              <a:t>Abstraction is achieved by interfaces and abstract classes. We can achieve 100% abstraction using interfaces. </a:t>
            </a:r>
            <a:br>
              <a:rPr lang="en"/>
            </a:br>
            <a:br>
              <a:rPr lang="en"/>
            </a:br>
            <a:r>
              <a:rPr b="1" lang="en"/>
              <a:t>In C++:</a:t>
            </a:r>
            <a:br>
              <a:rPr b="1" lang="en"/>
            </a:br>
            <a:r>
              <a:rPr lang="en"/>
              <a:t>Abstraction can also be achieved using header files as we hide the function's implementation in header files. We could use that same function in our program without knowing its inside workings. Sort(), for example, is used to sort an array, a list, or a collection of items, and we know that if we give a container to sort, it will sort it, but we don't know which sorting algorithm it uses to sort that container.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 ADT</a:t>
            </a:r>
            <a:endParaRPr b="0">
              <a:latin typeface="Caveat SemiBold"/>
              <a:ea typeface="Caveat SemiBold"/>
              <a:cs typeface="Caveat SemiBold"/>
              <a:sym typeface="Caveat SemiBold"/>
            </a:endParaRPr>
          </a:p>
        </p:txBody>
      </p:sp>
      <p:sp>
        <p:nvSpPr>
          <p:cNvPr id="357" name="Google Shape;357;p6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Source Code Pro Medium"/>
                <a:ea typeface="Source Code Pro Medium"/>
                <a:cs typeface="Source Code Pro Medium"/>
                <a:sym typeface="Source Code Pro Medium"/>
              </a:rPr>
              <a:t>An Abstract Data Type (ADT) is a programming concept that defines a high-level view of a data structure, without specifying the implementation details. </a:t>
            </a:r>
            <a:br>
              <a:rPr lang="en">
                <a:latin typeface="Source Code Pro Medium"/>
                <a:ea typeface="Source Code Pro Medium"/>
                <a:cs typeface="Source Code Pro Medium"/>
                <a:sym typeface="Source Code Pro Medium"/>
              </a:rPr>
            </a:br>
            <a:br>
              <a:rPr lang="en">
                <a:latin typeface="Source Code Pro Medium"/>
                <a:ea typeface="Source Code Pro Medium"/>
                <a:cs typeface="Source Code Pro Medium"/>
                <a:sym typeface="Source Code Pro Medium"/>
              </a:rPr>
            </a:br>
            <a:r>
              <a:rPr lang="en">
                <a:latin typeface="Source Code Pro Medium"/>
                <a:ea typeface="Source Code Pro Medium"/>
                <a:cs typeface="Source Code Pro Medium"/>
                <a:sym typeface="Source Code Pro Medium"/>
              </a:rPr>
              <a:t>Examples of abstract data type in data structures are List, Stack, Queue, etc.</a:t>
            </a:r>
            <a:endParaRPr sz="1500">
              <a:latin typeface="Source Code Pro Medium"/>
              <a:ea typeface="Source Code Pro Medium"/>
              <a:cs typeface="Source Code Pro Medium"/>
              <a:sym typeface="Source Code Pro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66"/>
          <p:cNvPicPr preferRelativeResize="0"/>
          <p:nvPr/>
        </p:nvPicPr>
        <p:blipFill>
          <a:blip r:embed="rId3">
            <a:alphaModFix/>
          </a:blip>
          <a:stretch>
            <a:fillRect/>
          </a:stretch>
        </p:blipFill>
        <p:spPr>
          <a:xfrm>
            <a:off x="1380775" y="0"/>
            <a:ext cx="6069575" cy="51435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67"/>
          <p:cNvPicPr preferRelativeResize="0"/>
          <p:nvPr/>
        </p:nvPicPr>
        <p:blipFill>
          <a:blip r:embed="rId3">
            <a:alphaModFix/>
          </a:blip>
          <a:stretch>
            <a:fillRect/>
          </a:stretch>
        </p:blipFill>
        <p:spPr>
          <a:xfrm>
            <a:off x="1255625" y="0"/>
            <a:ext cx="6382449" cy="5089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21B14C"/>
                </a:solidFill>
                <a:latin typeface="Caveat SemiBold"/>
                <a:ea typeface="Caveat SemiBold"/>
                <a:cs typeface="Caveat SemiBold"/>
                <a:sym typeface="Caveat SemiBold"/>
              </a:rPr>
              <a:t>Encapsulation</a:t>
            </a:r>
            <a:endParaRPr b="0">
              <a:solidFill>
                <a:srgbClr val="21B14C"/>
              </a:solidFill>
              <a:latin typeface="Caveat SemiBold"/>
              <a:ea typeface="Caveat SemiBold"/>
              <a:cs typeface="Caveat SemiBold"/>
              <a:sym typeface="Caveat SemiBold"/>
            </a:endParaRPr>
          </a:p>
        </p:txBody>
      </p:sp>
      <p:sp>
        <p:nvSpPr>
          <p:cNvPr id="373" name="Google Shape;373;p6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Data Encapsulation can be defined as wrapping the code or methods(properties) and the related fields or variables together as a single unit. </a:t>
            </a:r>
            <a:br>
              <a:rPr lang="en"/>
            </a:br>
            <a:br>
              <a:rPr lang="en"/>
            </a:br>
            <a:r>
              <a:rPr lang="en"/>
              <a:t>In object-oriented programming, we call this single unit - a class, interface, etc.</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9"/>
          <p:cNvPicPr preferRelativeResize="0"/>
          <p:nvPr/>
        </p:nvPicPr>
        <p:blipFill>
          <a:blip r:embed="rId3">
            <a:alphaModFix/>
          </a:blip>
          <a:stretch>
            <a:fillRect/>
          </a:stretch>
        </p:blipFill>
        <p:spPr>
          <a:xfrm>
            <a:off x="1338263" y="680950"/>
            <a:ext cx="6467475" cy="4362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7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4" name="Google Shape;384;p7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Encapsulation in Java :</a:t>
            </a:r>
            <a:br>
              <a:rPr lang="en"/>
            </a:br>
            <a:r>
              <a:rPr lang="en"/>
              <a:t>Use the private access modifier to declare all variables/fields of class as private.</a:t>
            </a:r>
            <a:br>
              <a:rPr lang="en"/>
            </a:br>
            <a:endParaRPr/>
          </a:p>
          <a:p>
            <a:pPr indent="0" lvl="0" marL="0" rtl="0" algn="l">
              <a:spcBef>
                <a:spcPts val="1200"/>
              </a:spcBef>
              <a:spcAft>
                <a:spcPts val="0"/>
              </a:spcAft>
              <a:buNone/>
            </a:pPr>
            <a:r>
              <a:rPr lang="en"/>
              <a:t>Define public getter and setter methods to read and modify/set the values of the above said fields. </a:t>
            </a:r>
            <a:br>
              <a:rPr lang="en"/>
            </a:br>
            <a:br>
              <a:rPr lang="en"/>
            </a:br>
            <a:r>
              <a:rPr lang="en"/>
              <a:t>In C++, encapsulation can be implemented using classes and access modifiers.</a:t>
            </a:r>
            <a:br>
              <a:rPr lang="en"/>
            </a:br>
            <a:endParaRPr/>
          </a:p>
          <a:p>
            <a:pPr indent="0" lvl="0" marL="0" rtl="0" algn="l">
              <a:spcBef>
                <a:spcPts val="1200"/>
              </a:spcBef>
              <a:spcAft>
                <a:spcPts val="1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71"/>
          <p:cNvPicPr preferRelativeResize="0"/>
          <p:nvPr/>
        </p:nvPicPr>
        <p:blipFill>
          <a:blip r:embed="rId3">
            <a:alphaModFix/>
          </a:blip>
          <a:stretch>
            <a:fillRect/>
          </a:stretch>
        </p:blipFill>
        <p:spPr>
          <a:xfrm>
            <a:off x="2069100" y="0"/>
            <a:ext cx="453027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2802750" y="887800"/>
            <a:ext cx="3538500" cy="3538500"/>
          </a:xfrm>
          <a:prstGeom prst="rect">
            <a:avLst/>
          </a:prstGeom>
          <a:effectLst>
            <a:outerShdw blurRad="57150" rotWithShape="0" algn="bl" dir="8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Types</a:t>
            </a:r>
            <a:endParaRPr b="0">
              <a:latin typeface="Caveat SemiBold"/>
              <a:ea typeface="Caveat SemiBold"/>
              <a:cs typeface="Caveat SemiBold"/>
              <a:sym typeface="Caveat SemiBold"/>
            </a:endParaRPr>
          </a:p>
          <a:p>
            <a:pPr indent="0" lvl="0" marL="0" rtl="0" algn="ctr">
              <a:spcBef>
                <a:spcPts val="0"/>
              </a:spcBef>
              <a:spcAft>
                <a:spcPts val="0"/>
              </a:spcAft>
              <a:buNone/>
            </a:pPr>
            <a:r>
              <a:rPr b="0" lang="en">
                <a:latin typeface="Caveat SemiBold"/>
                <a:ea typeface="Caveat SemiBold"/>
                <a:cs typeface="Caveat SemiBold"/>
                <a:sym typeface="Caveat SemiBold"/>
              </a:rPr>
              <a:t>Of </a:t>
            </a:r>
            <a:endParaRPr b="0">
              <a:latin typeface="Caveat SemiBold"/>
              <a:ea typeface="Caveat SemiBold"/>
              <a:cs typeface="Caveat SemiBold"/>
              <a:sym typeface="Caveat SemiBold"/>
            </a:endParaRPr>
          </a:p>
          <a:p>
            <a:pPr indent="0" lvl="0" marL="0" rtl="0" algn="ctr">
              <a:spcBef>
                <a:spcPts val="0"/>
              </a:spcBef>
              <a:spcAft>
                <a:spcPts val="0"/>
              </a:spcAft>
              <a:buNone/>
            </a:pPr>
            <a:r>
              <a:rPr b="0" lang="en">
                <a:latin typeface="Caveat SemiBold"/>
                <a:ea typeface="Caveat SemiBold"/>
                <a:cs typeface="Caveat SemiBold"/>
                <a:sym typeface="Caveat SemiBold"/>
              </a:rPr>
              <a:t>Games</a:t>
            </a:r>
            <a:endParaRPr b="0">
              <a:latin typeface="Caveat SemiBold"/>
              <a:ea typeface="Caveat SemiBold"/>
              <a:cs typeface="Caveat SemiBold"/>
              <a:sym typeface="Caveat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7F7F7F"/>
                </a:solidFill>
                <a:latin typeface="Caveat SemiBold"/>
                <a:ea typeface="Caveat SemiBold"/>
                <a:cs typeface="Caveat SemiBold"/>
                <a:sym typeface="Caveat SemiBold"/>
              </a:rPr>
              <a:t>Polymorphism</a:t>
            </a:r>
            <a:endParaRPr b="0">
              <a:solidFill>
                <a:srgbClr val="7F7F7F"/>
              </a:solidFill>
              <a:latin typeface="Caveat SemiBold"/>
              <a:ea typeface="Caveat SemiBold"/>
              <a:cs typeface="Caveat SemiBold"/>
              <a:sym typeface="Caveat SemiBold"/>
            </a:endParaRPr>
          </a:p>
        </p:txBody>
      </p:sp>
      <p:sp>
        <p:nvSpPr>
          <p:cNvPr id="395" name="Google Shape;395;p72"/>
          <p:cNvSpPr txBox="1"/>
          <p:nvPr>
            <p:ph idx="1" type="body"/>
          </p:nvPr>
        </p:nvSpPr>
        <p:spPr>
          <a:xfrm>
            <a:off x="311700" y="1228675"/>
            <a:ext cx="8520600" cy="3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Polymorphism is the ability of an entity to take several forms. In </a:t>
            </a:r>
            <a:r>
              <a:rPr lang="en">
                <a:latin typeface="DM Sans"/>
                <a:ea typeface="DM Sans"/>
                <a:cs typeface="DM Sans"/>
                <a:sym typeface="DM Sans"/>
              </a:rPr>
              <a:t>object</a:t>
            </a:r>
            <a:r>
              <a:rPr lang="en"/>
              <a:t>-oriented programming, it refers to the ability of an object (or a reference to an object) to take different forms of objects.</a:t>
            </a:r>
            <a:br>
              <a:rPr lang="en"/>
            </a:br>
            <a:endParaRPr/>
          </a:p>
          <a:p>
            <a:pPr indent="-342900" lvl="0" marL="457200" rtl="0" algn="l">
              <a:spcBef>
                <a:spcPts val="0"/>
              </a:spcBef>
              <a:spcAft>
                <a:spcPts val="0"/>
              </a:spcAft>
              <a:buSzPts val="1800"/>
              <a:buChar char="●"/>
            </a:pPr>
            <a:r>
              <a:rPr lang="en"/>
              <a:t>It allows a common data-gathering message to be sent to each class.</a:t>
            </a:r>
            <a:br>
              <a:rPr lang="en"/>
            </a:br>
            <a:endParaRPr/>
          </a:p>
          <a:p>
            <a:pPr indent="-342900" lvl="0" marL="457200" rtl="0" algn="l">
              <a:spcBef>
                <a:spcPts val="0"/>
              </a:spcBef>
              <a:spcAft>
                <a:spcPts val="0"/>
              </a:spcAft>
              <a:buSzPts val="1800"/>
              <a:buChar char="●"/>
            </a:pPr>
            <a:r>
              <a:rPr lang="en"/>
              <a:t>Polymorphism encourages called as ‘extendibility’ which means an object or a class can have it’s uses extended.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73"/>
          <p:cNvPicPr preferRelativeResize="0"/>
          <p:nvPr/>
        </p:nvPicPr>
        <p:blipFill>
          <a:blip r:embed="rId3">
            <a:alphaModFix/>
          </a:blip>
          <a:stretch>
            <a:fillRect/>
          </a:stretch>
        </p:blipFill>
        <p:spPr>
          <a:xfrm>
            <a:off x="1554050" y="204675"/>
            <a:ext cx="5707328" cy="48387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How it is Achieved</a:t>
            </a:r>
            <a:endParaRPr b="0">
              <a:latin typeface="Caveat SemiBold"/>
              <a:ea typeface="Caveat SemiBold"/>
              <a:cs typeface="Caveat SemiBold"/>
              <a:sym typeface="Caveat SemiBold"/>
            </a:endParaRPr>
          </a:p>
        </p:txBody>
      </p:sp>
      <p:sp>
        <p:nvSpPr>
          <p:cNvPr id="406" name="Google Shape;406;p74"/>
          <p:cNvSpPr txBox="1"/>
          <p:nvPr>
            <p:ph idx="1" type="body"/>
          </p:nvPr>
        </p:nvSpPr>
        <p:spPr>
          <a:xfrm>
            <a:off x="311700" y="1353825"/>
            <a:ext cx="8520600" cy="39732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Polymorphism in object-oriented programming is achieved through the following mechanisms: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b="1" lang="en"/>
              <a:t>Method Overloading:</a:t>
            </a:r>
            <a:br>
              <a:rPr lang="en"/>
            </a:br>
            <a:r>
              <a:rPr lang="en"/>
              <a:t>Multiple methods in a class with the same name but different parameter lists (number or types of parameters). </a:t>
            </a:r>
            <a:br>
              <a:rPr lang="en"/>
            </a:br>
            <a:br>
              <a:rPr lang="en"/>
            </a:br>
            <a:endParaRPr/>
          </a:p>
          <a:p>
            <a:pPr indent="-334327" lvl="0" marL="457200" rtl="0" algn="l">
              <a:spcBef>
                <a:spcPts val="0"/>
              </a:spcBef>
              <a:spcAft>
                <a:spcPts val="0"/>
              </a:spcAft>
              <a:buSzPct val="100000"/>
              <a:buChar char="●"/>
            </a:pPr>
            <a:r>
              <a:rPr b="1" lang="en"/>
              <a:t>Method Overriding: </a:t>
            </a:r>
            <a:br>
              <a:rPr lang="en"/>
            </a:br>
            <a:r>
              <a:rPr lang="en"/>
              <a:t>Method overriding occurs when a subclass provides a specific implementation for a method that is already defined in its superclass.</a:t>
            </a:r>
            <a:endParaRPr/>
          </a:p>
          <a:p>
            <a:pPr indent="0" lvl="0" marL="0" rtl="0" algn="l">
              <a:spcBef>
                <a:spcPts val="120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75"/>
          <p:cNvPicPr preferRelativeResize="0"/>
          <p:nvPr/>
        </p:nvPicPr>
        <p:blipFill>
          <a:blip r:embed="rId3">
            <a:alphaModFix/>
          </a:blip>
          <a:stretch>
            <a:fillRect/>
          </a:stretch>
        </p:blipFill>
        <p:spPr>
          <a:xfrm>
            <a:off x="127375" y="599450"/>
            <a:ext cx="4267200" cy="3944600"/>
          </a:xfrm>
          <a:prstGeom prst="rect">
            <a:avLst/>
          </a:prstGeom>
          <a:noFill/>
          <a:ln>
            <a:noFill/>
          </a:ln>
        </p:spPr>
      </p:pic>
      <p:pic>
        <p:nvPicPr>
          <p:cNvPr id="412" name="Google Shape;412;p75"/>
          <p:cNvPicPr preferRelativeResize="0"/>
          <p:nvPr/>
        </p:nvPicPr>
        <p:blipFill>
          <a:blip r:embed="rId4">
            <a:alphaModFix/>
          </a:blip>
          <a:stretch>
            <a:fillRect/>
          </a:stretch>
        </p:blipFill>
        <p:spPr>
          <a:xfrm>
            <a:off x="4572000" y="599450"/>
            <a:ext cx="4444624" cy="3944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00A1E8"/>
                </a:solidFill>
                <a:latin typeface="Caveat SemiBold"/>
                <a:ea typeface="Caveat SemiBold"/>
                <a:cs typeface="Caveat SemiBold"/>
                <a:sym typeface="Caveat SemiBold"/>
              </a:rPr>
              <a:t>Inheritance</a:t>
            </a:r>
            <a:endParaRPr b="0">
              <a:solidFill>
                <a:srgbClr val="00A1E8"/>
              </a:solidFill>
              <a:latin typeface="Caveat SemiBold"/>
              <a:ea typeface="Caveat SemiBold"/>
              <a:cs typeface="Caveat SemiBold"/>
              <a:sym typeface="Caveat SemiBold"/>
            </a:endParaRPr>
          </a:p>
        </p:txBody>
      </p:sp>
      <p:sp>
        <p:nvSpPr>
          <p:cNvPr id="418" name="Google Shape;418;p76"/>
          <p:cNvSpPr txBox="1"/>
          <p:nvPr>
            <p:ph idx="1" type="body"/>
          </p:nvPr>
        </p:nvSpPr>
        <p:spPr>
          <a:xfrm>
            <a:off x="154350" y="1228675"/>
            <a:ext cx="8678100" cy="3985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Just like in real life, where individuals inherit wealth, responsibilities, and characteristics from their parents.</a:t>
            </a:r>
            <a:br>
              <a:rPr lang="en"/>
            </a:br>
            <a:br>
              <a:rPr lang="en"/>
            </a:br>
            <a:r>
              <a:rPr lang="en"/>
              <a:t>Inheritance in object-oriented programming (OOP) enables the reuse of code and facilitates the creation of powerful software systems. </a:t>
            </a:r>
            <a:br>
              <a:rPr lang="en"/>
            </a:br>
            <a:br>
              <a:rPr lang="en"/>
            </a:br>
            <a:r>
              <a:rPr b="1" lang="en"/>
              <a:t>Inheritance in OOP =&gt; What a class derives from another class.</a:t>
            </a:r>
            <a:br>
              <a:rPr lang="en"/>
            </a:br>
            <a:br>
              <a:rPr lang="en"/>
            </a:br>
            <a:r>
              <a:rPr lang="en"/>
              <a:t>The child class will inherit all the public and protected properties and methods from the parent class. In addition, it can have its own properties and methods.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77"/>
          <p:cNvPicPr preferRelativeResize="0"/>
          <p:nvPr/>
        </p:nvPicPr>
        <p:blipFill>
          <a:blip r:embed="rId3">
            <a:alphaModFix/>
          </a:blip>
          <a:stretch>
            <a:fillRect/>
          </a:stretch>
        </p:blipFill>
        <p:spPr>
          <a:xfrm>
            <a:off x="1222575" y="1043375"/>
            <a:ext cx="6698850" cy="3681725"/>
          </a:xfrm>
          <a:prstGeom prst="rect">
            <a:avLst/>
          </a:prstGeom>
          <a:noFill/>
          <a:ln>
            <a:noFill/>
          </a:ln>
        </p:spPr>
      </p:pic>
      <p:sp>
        <p:nvSpPr>
          <p:cNvPr id="424" name="Google Shape;424;p77"/>
          <p:cNvSpPr txBox="1"/>
          <p:nvPr>
            <p:ph idx="4294967295" type="title"/>
          </p:nvPr>
        </p:nvSpPr>
        <p:spPr>
          <a:xfrm>
            <a:off x="311700" y="24237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Who are the characters in this picture :</a:t>
            </a:r>
            <a:endParaRPr b="0">
              <a:latin typeface="Caveat SemiBold"/>
              <a:ea typeface="Caveat SemiBold"/>
              <a:cs typeface="Caveat SemiBold"/>
              <a:sym typeface="Caveat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78"/>
          <p:cNvPicPr preferRelativeResize="0"/>
          <p:nvPr/>
        </p:nvPicPr>
        <p:blipFill>
          <a:blip r:embed="rId3">
            <a:alphaModFix/>
          </a:blip>
          <a:stretch>
            <a:fillRect/>
          </a:stretch>
        </p:blipFill>
        <p:spPr>
          <a:xfrm>
            <a:off x="1654150" y="152400"/>
            <a:ext cx="6052806" cy="4838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79"/>
          <p:cNvPicPr preferRelativeResize="0"/>
          <p:nvPr/>
        </p:nvPicPr>
        <p:blipFill rotWithShape="1">
          <a:blip r:embed="rId3">
            <a:alphaModFix/>
          </a:blip>
          <a:srcRect b="3016" l="0" r="0" t="0"/>
          <a:stretch/>
        </p:blipFill>
        <p:spPr>
          <a:xfrm>
            <a:off x="786000" y="266825"/>
            <a:ext cx="7572000" cy="46098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80"/>
          <p:cNvPicPr preferRelativeResize="0"/>
          <p:nvPr/>
        </p:nvPicPr>
        <p:blipFill>
          <a:blip r:embed="rId3">
            <a:alphaModFix/>
          </a:blip>
          <a:stretch>
            <a:fillRect/>
          </a:stretch>
        </p:blipFill>
        <p:spPr>
          <a:xfrm>
            <a:off x="270925" y="152400"/>
            <a:ext cx="8602138" cy="483870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43" name="Shape 443"/>
        <p:cNvGrpSpPr/>
        <p:nvPr/>
      </p:nvGrpSpPr>
      <p:grpSpPr>
        <a:xfrm>
          <a:off x="0" y="0"/>
          <a:ext cx="0" cy="0"/>
          <a:chOff x="0" y="0"/>
          <a:chExt cx="0" cy="0"/>
        </a:xfrm>
      </p:grpSpPr>
      <p:sp>
        <p:nvSpPr>
          <p:cNvPr id="444" name="Google Shape;444;p81"/>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Hands On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Implementation.</a:t>
            </a:r>
            <a:endParaRPr b="0">
              <a:latin typeface="Caveat SemiBold"/>
              <a:ea typeface="Caveat SemiBold"/>
              <a:cs typeface="Caveat SemiBold"/>
              <a:sym typeface="Caveat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292850"/>
            <a:ext cx="8520600" cy="801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SzPts val="990"/>
              <a:buNone/>
            </a:pPr>
            <a:r>
              <a:rPr b="0" lang="en" sz="3780">
                <a:latin typeface="Caveat SemiBold"/>
                <a:ea typeface="Caveat SemiBold"/>
                <a:cs typeface="Caveat SemiBold"/>
                <a:sym typeface="Caveat SemiBold"/>
              </a:rPr>
              <a:t>Kinds of Games……….</a:t>
            </a:r>
            <a:endParaRPr b="0" sz="3780">
              <a:latin typeface="Caveat SemiBold"/>
              <a:ea typeface="Caveat SemiBold"/>
              <a:cs typeface="Caveat SemiBold"/>
              <a:sym typeface="Caveat SemiBold"/>
            </a:endParaRPr>
          </a:p>
        </p:txBody>
      </p:sp>
      <p:sp>
        <p:nvSpPr>
          <p:cNvPr id="91" name="Google Shape;91;p19"/>
          <p:cNvSpPr txBox="1"/>
          <p:nvPr>
            <p:ph idx="1" type="body"/>
          </p:nvPr>
        </p:nvSpPr>
        <p:spPr>
          <a:xfrm>
            <a:off x="70500" y="1167500"/>
            <a:ext cx="9003000" cy="3841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Source Code Pro Medium"/>
              <a:buChar char="●"/>
            </a:pPr>
            <a:r>
              <a:rPr lang="en">
                <a:latin typeface="Source Code Pro Medium"/>
                <a:ea typeface="Source Code Pro Medium"/>
                <a:cs typeface="Source Code Pro Medium"/>
                <a:sym typeface="Source Code Pro Medium"/>
              </a:rPr>
              <a:t>Yes there are various kinds of games ranging from shooters to racing ones to the ones with the complex stories</a:t>
            </a:r>
            <a:r>
              <a:rPr lang="en">
                <a:latin typeface="Source Code Pro Medium"/>
                <a:ea typeface="Source Code Pro Medium"/>
                <a:cs typeface="Source Code Pro Medium"/>
                <a:sym typeface="Source Code Pro Medium"/>
              </a:rPr>
              <a:t>. </a:t>
            </a:r>
            <a:br>
              <a:rPr lang="en">
                <a:latin typeface="Source Code Pro Medium"/>
                <a:ea typeface="Source Code Pro Medium"/>
                <a:cs typeface="Source Code Pro Medium"/>
                <a:sym typeface="Source Code Pro Medium"/>
              </a:rPr>
            </a:br>
            <a:endParaRPr>
              <a:latin typeface="Source Code Pro Medium"/>
              <a:ea typeface="Source Code Pro Medium"/>
              <a:cs typeface="Source Code Pro Medium"/>
              <a:sym typeface="Source Code Pro Medium"/>
            </a:endParaRPr>
          </a:p>
          <a:p>
            <a:pPr indent="-342900" lvl="0" marL="457200" rtl="0" algn="l">
              <a:spcBef>
                <a:spcPts val="0"/>
              </a:spcBef>
              <a:spcAft>
                <a:spcPts val="0"/>
              </a:spcAft>
              <a:buSzPts val="1800"/>
              <a:buFont typeface="Arial"/>
              <a:buChar char="●"/>
            </a:pPr>
            <a:r>
              <a:rPr lang="en">
                <a:latin typeface="Source Code Pro Medium"/>
                <a:ea typeface="Source Code Pro Medium"/>
                <a:cs typeface="Source Code Pro Medium"/>
                <a:sym typeface="Source Code Pro Medium"/>
              </a:rPr>
              <a:t>Like books, music and movies, video games also has a long list of genres. </a:t>
            </a:r>
            <a:endParaRPr>
              <a:latin typeface="Source Code Pro Medium"/>
              <a:ea typeface="Source Code Pro Medium"/>
              <a:cs typeface="Source Code Pro Medium"/>
              <a:sym typeface="Source Code Pro Medium"/>
            </a:endParaRPr>
          </a:p>
          <a:p>
            <a:pPr indent="-342900" lvl="0" marL="457200" rtl="0" algn="l">
              <a:spcBef>
                <a:spcPts val="0"/>
              </a:spcBef>
              <a:spcAft>
                <a:spcPts val="0"/>
              </a:spcAft>
              <a:buSzPts val="1800"/>
              <a:buFont typeface="Arial"/>
              <a:buChar char="●"/>
            </a:pPr>
            <a:r>
              <a:rPr lang="en">
                <a:latin typeface="Source Code Pro Medium"/>
                <a:ea typeface="Source Code Pro Medium"/>
                <a:cs typeface="Source Code Pro Medium"/>
                <a:sym typeface="Source Code Pro Medium"/>
              </a:rPr>
              <a:t>Game genres are based on the type of graphics and artstyle it posses or the mechanics it has.</a:t>
            </a:r>
            <a:endParaRPr>
              <a:latin typeface="Source Code Pro Medium"/>
              <a:ea typeface="Source Code Pro Medium"/>
              <a:cs typeface="Source Code Pro Medium"/>
              <a:sym typeface="Source Code Pro Medium"/>
            </a:endParaRPr>
          </a:p>
          <a:p>
            <a:pPr indent="-342900" lvl="0" marL="457200" rtl="0" algn="l">
              <a:spcBef>
                <a:spcPts val="0"/>
              </a:spcBef>
              <a:spcAft>
                <a:spcPts val="0"/>
              </a:spcAft>
              <a:buSzPts val="1800"/>
              <a:buFont typeface="Arial"/>
              <a:buChar char="●"/>
            </a:pPr>
            <a:r>
              <a:rPr lang="en">
                <a:latin typeface="Source Code Pro Medium"/>
                <a:ea typeface="Source Code Pro Medium"/>
                <a:cs typeface="Source Code Pro Medium"/>
                <a:sym typeface="Source Code Pro Medium"/>
              </a:rPr>
              <a:t>And like other entertainment media, video games also mixes two or more genres </a:t>
            </a:r>
            <a:endParaRPr>
              <a:latin typeface="Source Code Pro Medium"/>
              <a:ea typeface="Source Code Pro Medium"/>
              <a:cs typeface="Source Code Pro Medium"/>
              <a:sym typeface="Source Code Pro Medium"/>
            </a:endParaRPr>
          </a:p>
          <a:p>
            <a:pPr indent="-342900" lvl="0" marL="457200" rtl="0" algn="l">
              <a:spcBef>
                <a:spcPts val="0"/>
              </a:spcBef>
              <a:spcAft>
                <a:spcPts val="0"/>
              </a:spcAft>
              <a:buSzPts val="1800"/>
              <a:buFont typeface="Arial"/>
              <a:buChar char="●"/>
            </a:pPr>
            <a:r>
              <a:rPr lang="en">
                <a:latin typeface="Source Code Pro Medium"/>
                <a:ea typeface="Source Code Pro Medium"/>
                <a:cs typeface="Source Code Pro Medium"/>
                <a:sym typeface="Source Code Pro Medium"/>
              </a:rPr>
              <a:t>For example, GTA V is an open world game and also is story driven</a:t>
            </a:r>
            <a:r>
              <a:rPr lang="en">
                <a:latin typeface="Source Code Pro Medium"/>
                <a:ea typeface="Source Code Pro Medium"/>
                <a:cs typeface="Source Code Pro Medium"/>
                <a:sym typeface="Source Code Pro Medium"/>
              </a:rPr>
              <a:t> </a:t>
            </a:r>
            <a:endParaRPr>
              <a:latin typeface="Source Code Pro Medium"/>
              <a:ea typeface="Source Code Pro Medium"/>
              <a:cs typeface="Source Code Pro Medium"/>
              <a:sym typeface="Source Code Pro Medium"/>
            </a:endParaRPr>
          </a:p>
          <a:p>
            <a:pPr indent="0" lvl="0" marL="0" rtl="0" algn="l">
              <a:spcBef>
                <a:spcPts val="1200"/>
              </a:spcBef>
              <a:spcAft>
                <a:spcPts val="1200"/>
              </a:spcAft>
              <a:buNone/>
            </a:pPr>
            <a:r>
              <a:t/>
            </a:r>
            <a:endParaRPr b="1">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82"/>
          <p:cNvPicPr preferRelativeResize="0"/>
          <p:nvPr/>
        </p:nvPicPr>
        <p:blipFill>
          <a:blip r:embed="rId3">
            <a:alphaModFix/>
          </a:blip>
          <a:stretch>
            <a:fillRect/>
          </a:stretch>
        </p:blipFill>
        <p:spPr>
          <a:xfrm>
            <a:off x="890750" y="511013"/>
            <a:ext cx="7078050" cy="4121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Parallax Effect</a:t>
            </a:r>
            <a:endParaRPr b="0">
              <a:latin typeface="Caveat SemiBold"/>
              <a:ea typeface="Caveat SemiBold"/>
              <a:cs typeface="Caveat SemiBold"/>
              <a:sym typeface="Caveat SemiBold"/>
            </a:endParaRPr>
          </a:p>
        </p:txBody>
      </p:sp>
      <p:sp>
        <p:nvSpPr>
          <p:cNvPr id="455" name="Google Shape;455;p83"/>
          <p:cNvSpPr txBox="1"/>
          <p:nvPr>
            <p:ph idx="1" type="body"/>
          </p:nvPr>
        </p:nvSpPr>
        <p:spPr>
          <a:xfrm>
            <a:off x="311700" y="1255750"/>
            <a:ext cx="8646900" cy="3696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Parallax Scrolling is an important concept in game development. It refers to the illusion of movement given two frames of reference that are moving at different rates.</a:t>
            </a:r>
            <a:endParaRPr/>
          </a:p>
          <a:p>
            <a:pPr indent="0" lvl="0" marL="0" rtl="0" algn="l">
              <a:spcBef>
                <a:spcPts val="1200"/>
              </a:spcBef>
              <a:spcAft>
                <a:spcPts val="0"/>
              </a:spcAft>
              <a:buNone/>
            </a:pPr>
            <a:r>
              <a:rPr lang="en"/>
              <a:t>For a real life example, consider riding in a car and looking out the window. Suppose you’re driving near mountains and there are railings on the side of the road. You might notice that the railings may appear to be moving much more quickly in your frame of vision than the mountains.</a:t>
            </a:r>
            <a:br>
              <a:rPr lang="en"/>
            </a:br>
            <a:endParaRPr/>
          </a:p>
          <a:p>
            <a:pPr indent="0" lvl="0" marL="0" rtl="0" algn="l">
              <a:spcBef>
                <a:spcPts val="1200"/>
              </a:spcBef>
              <a:spcAft>
                <a:spcPts val="0"/>
              </a:spcAft>
              <a:buNone/>
            </a:pPr>
            <a:r>
              <a:rPr lang="en"/>
              <a:t>We want to simulate this behavior in our game with the ground and background to give the appearance of motion.</a:t>
            </a:r>
            <a:endParaRPr/>
          </a:p>
          <a:p>
            <a:pPr indent="0" lvl="0" marL="0" rtl="0" algn="l">
              <a:spcBef>
                <a:spcPts val="1200"/>
              </a:spcBef>
              <a:spcAft>
                <a:spcPts val="12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59" name="Shape 459"/>
        <p:cNvGrpSpPr/>
        <p:nvPr/>
      </p:nvGrpSpPr>
      <p:grpSpPr>
        <a:xfrm>
          <a:off x="0" y="0"/>
          <a:ext cx="0" cy="0"/>
          <a:chOff x="0" y="0"/>
          <a:chExt cx="0" cy="0"/>
        </a:xfrm>
      </p:grpSpPr>
      <p:sp>
        <p:nvSpPr>
          <p:cNvPr id="460" name="Google Shape;460;p84"/>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Hands On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Implementation.</a:t>
            </a:r>
            <a:endParaRPr b="0">
              <a:latin typeface="Caveat SemiBold"/>
              <a:ea typeface="Caveat SemiBold"/>
              <a:cs typeface="Caveat SemiBold"/>
              <a:sym typeface="Caveat SemiBo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Sprite Animation</a:t>
            </a:r>
            <a:endParaRPr b="0">
              <a:latin typeface="Caveat SemiBold"/>
              <a:ea typeface="Caveat SemiBold"/>
              <a:cs typeface="Caveat SemiBold"/>
              <a:sym typeface="Caveat SemiBold"/>
            </a:endParaRPr>
          </a:p>
        </p:txBody>
      </p:sp>
      <p:sp>
        <p:nvSpPr>
          <p:cNvPr id="466" name="Google Shape;466;p85"/>
          <p:cNvSpPr txBox="1"/>
          <p:nvPr>
            <p:ph idx="1" type="body"/>
          </p:nvPr>
        </p:nvSpPr>
        <p:spPr>
          <a:xfrm>
            <a:off x="311700" y="1535125"/>
            <a:ext cx="85206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Sprite animation is a technique used in game development to make objects or characters in a game appear to move. </a:t>
            </a:r>
            <a:br>
              <a:rPr lang="en"/>
            </a:br>
            <a:br>
              <a:rPr lang="en"/>
            </a:br>
            <a:r>
              <a:rPr lang="en"/>
              <a:t>It works by showing a series of images, called sprites, one after the other at a rapid pace. </a:t>
            </a:r>
            <a:br>
              <a:rPr lang="en"/>
            </a:br>
            <a:br>
              <a:rPr lang="en"/>
            </a:br>
            <a:r>
              <a:rPr lang="en"/>
              <a:t>This creates the illusion of motion, just like in old-fashioned flipbooks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86"/>
          <p:cNvPicPr preferRelativeResize="0"/>
          <p:nvPr/>
        </p:nvPicPr>
        <p:blipFill rotWithShape="1">
          <a:blip r:embed="rId3">
            <a:alphaModFix/>
          </a:blip>
          <a:srcRect b="12180" l="0" r="0" t="0"/>
          <a:stretch/>
        </p:blipFill>
        <p:spPr>
          <a:xfrm>
            <a:off x="1481138" y="1555450"/>
            <a:ext cx="6181725" cy="2032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87"/>
          <p:cNvPicPr preferRelativeResize="0"/>
          <p:nvPr/>
        </p:nvPicPr>
        <p:blipFill>
          <a:blip r:embed="rId3">
            <a:alphaModFix/>
          </a:blip>
          <a:stretch>
            <a:fillRect/>
          </a:stretch>
        </p:blipFill>
        <p:spPr>
          <a:xfrm>
            <a:off x="3333050" y="1188200"/>
            <a:ext cx="2491325" cy="31752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88"/>
          <p:cNvPicPr preferRelativeResize="0"/>
          <p:nvPr/>
        </p:nvPicPr>
        <p:blipFill>
          <a:blip r:embed="rId3">
            <a:alphaModFix/>
          </a:blip>
          <a:stretch>
            <a:fillRect/>
          </a:stretch>
        </p:blipFill>
        <p:spPr>
          <a:xfrm>
            <a:off x="746688" y="152400"/>
            <a:ext cx="7650624" cy="4838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85" name="Shape 485"/>
        <p:cNvGrpSpPr/>
        <p:nvPr/>
      </p:nvGrpSpPr>
      <p:grpSpPr>
        <a:xfrm>
          <a:off x="0" y="0"/>
          <a:ext cx="0" cy="0"/>
          <a:chOff x="0" y="0"/>
          <a:chExt cx="0" cy="0"/>
        </a:xfrm>
      </p:grpSpPr>
      <p:sp>
        <p:nvSpPr>
          <p:cNvPr id="486" name="Google Shape;486;p89"/>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Hands On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Implementation.</a:t>
            </a:r>
            <a:endParaRPr b="0">
              <a:latin typeface="Caveat SemiBold"/>
              <a:ea typeface="Caveat SemiBold"/>
              <a:cs typeface="Caveat SemiBold"/>
              <a:sym typeface="Caveat SemiBo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9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Axis Aligned Bounding Box</a:t>
            </a:r>
            <a:endParaRPr b="0">
              <a:latin typeface="Caveat SemiBold"/>
              <a:ea typeface="Caveat SemiBold"/>
              <a:cs typeface="Caveat SemiBold"/>
              <a:sym typeface="Caveat SemiBold"/>
            </a:endParaRPr>
          </a:p>
        </p:txBody>
      </p:sp>
      <p:sp>
        <p:nvSpPr>
          <p:cNvPr id="492" name="Google Shape;492;p90"/>
          <p:cNvSpPr txBox="1"/>
          <p:nvPr>
            <p:ph idx="1" type="body"/>
          </p:nvPr>
        </p:nvSpPr>
        <p:spPr>
          <a:xfrm>
            <a:off x="166850" y="1228675"/>
            <a:ext cx="8847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AABB Collision Detection relies on all colliding entities to have “axis-aligned bounding boxes”, which simply means their collision boxes contain no rotation in our world space, which allows us to use a simple math formula to test for collision.</a:t>
            </a:r>
            <a:br>
              <a:rPr lang="en"/>
            </a:br>
            <a:br>
              <a:rPr lang="en"/>
            </a:br>
            <a:r>
              <a:rPr lang="en"/>
              <a:t>As with 2D collision detection, axis-aligned bounding boxes (AABB) are the quickest algorithm to determine whether the two game entities are overlapping or not.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91"/>
          <p:cNvPicPr preferRelativeResize="0"/>
          <p:nvPr/>
        </p:nvPicPr>
        <p:blipFill>
          <a:blip r:embed="rId3">
            <a:alphaModFix/>
          </a:blip>
          <a:stretch>
            <a:fillRect/>
          </a:stretch>
        </p:blipFill>
        <p:spPr>
          <a:xfrm>
            <a:off x="1053475" y="304800"/>
            <a:ext cx="7403100" cy="4838700"/>
          </a:xfrm>
          <a:prstGeom prst="rect">
            <a:avLst/>
          </a:prstGeom>
          <a:noFill/>
          <a:ln cap="flat" cmpd="sng" w="9525">
            <a:solidFill>
              <a:srgbClr val="0000FF"/>
            </a:solidFill>
            <a:prstDash val="solid"/>
            <a:round/>
            <a:headEnd len="sm" w="sm" type="none"/>
            <a:tailEnd len="sm" w="sm" type="none"/>
          </a:ln>
        </p:spPr>
      </p:pic>
      <p:sp>
        <p:nvSpPr>
          <p:cNvPr id="498" name="Google Shape;498;p91"/>
          <p:cNvSpPr/>
          <p:nvPr/>
        </p:nvSpPr>
        <p:spPr>
          <a:xfrm>
            <a:off x="1706150" y="1022025"/>
            <a:ext cx="225300" cy="18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99" name="Google Shape;499;p91"/>
          <p:cNvSpPr/>
          <p:nvPr/>
        </p:nvSpPr>
        <p:spPr>
          <a:xfrm>
            <a:off x="3595825" y="2861675"/>
            <a:ext cx="225300" cy="18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2802750" y="887800"/>
            <a:ext cx="3538500" cy="3538500"/>
          </a:xfrm>
          <a:prstGeom prst="rect">
            <a:avLst/>
          </a:prstGeom>
          <a:effectLst>
            <a:outerShdw blurRad="57150" rotWithShape="0" algn="bl" dir="8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What are</a:t>
            </a:r>
            <a:endParaRPr b="0">
              <a:latin typeface="Caveat SemiBold"/>
              <a:ea typeface="Caveat SemiBold"/>
              <a:cs typeface="Caveat SemiBold"/>
              <a:sym typeface="Caveat SemiBold"/>
            </a:endParaRPr>
          </a:p>
          <a:p>
            <a:pPr indent="0" lvl="0" marL="0" rtl="0" algn="ctr">
              <a:spcBef>
                <a:spcPts val="0"/>
              </a:spcBef>
              <a:spcAft>
                <a:spcPts val="0"/>
              </a:spcAft>
              <a:buNone/>
            </a:pPr>
            <a:r>
              <a:rPr b="0" lang="en">
                <a:latin typeface="Caveat SemiBold"/>
                <a:ea typeface="Caveat SemiBold"/>
                <a:cs typeface="Caveat SemiBold"/>
                <a:sym typeface="Caveat SemiBold"/>
              </a:rPr>
              <a:t>Genres of</a:t>
            </a:r>
            <a:endParaRPr b="0">
              <a:latin typeface="Caveat SemiBold"/>
              <a:ea typeface="Caveat SemiBold"/>
              <a:cs typeface="Caveat SemiBold"/>
              <a:sym typeface="Caveat SemiBold"/>
            </a:endParaRPr>
          </a:p>
          <a:p>
            <a:pPr indent="0" lvl="0" marL="0" rtl="0" algn="ctr">
              <a:spcBef>
                <a:spcPts val="0"/>
              </a:spcBef>
              <a:spcAft>
                <a:spcPts val="0"/>
              </a:spcAft>
              <a:buNone/>
            </a:pPr>
            <a:r>
              <a:rPr b="0" lang="en">
                <a:latin typeface="Caveat SemiBold"/>
                <a:ea typeface="Caveat SemiBold"/>
                <a:cs typeface="Caveat SemiBold"/>
                <a:sym typeface="Caveat SemiBold"/>
              </a:rPr>
              <a:t>Video Games</a:t>
            </a:r>
            <a:endParaRPr b="0">
              <a:latin typeface="Caveat SemiBold"/>
              <a:ea typeface="Caveat SemiBold"/>
              <a:cs typeface="Caveat SemiBold"/>
              <a:sym typeface="Caveat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92"/>
          <p:cNvPicPr preferRelativeResize="0"/>
          <p:nvPr/>
        </p:nvPicPr>
        <p:blipFill>
          <a:blip r:embed="rId3">
            <a:alphaModFix/>
          </a:blip>
          <a:stretch>
            <a:fillRect/>
          </a:stretch>
        </p:blipFill>
        <p:spPr>
          <a:xfrm>
            <a:off x="152400" y="1579050"/>
            <a:ext cx="8839200" cy="261868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08" name="Shape 508"/>
        <p:cNvGrpSpPr/>
        <p:nvPr/>
      </p:nvGrpSpPr>
      <p:grpSpPr>
        <a:xfrm>
          <a:off x="0" y="0"/>
          <a:ext cx="0" cy="0"/>
          <a:chOff x="0" y="0"/>
          <a:chExt cx="0" cy="0"/>
        </a:xfrm>
      </p:grpSpPr>
      <p:sp>
        <p:nvSpPr>
          <p:cNvPr id="509" name="Google Shape;509;p93"/>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Hands On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Implementation.</a:t>
            </a:r>
            <a:endParaRPr b="0">
              <a:latin typeface="Caveat SemiBold"/>
              <a:ea typeface="Caveat SemiBold"/>
              <a:cs typeface="Caveat SemiBold"/>
              <a:sym typeface="Caveat SemiBo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4"/>
          <p:cNvSpPr txBox="1"/>
          <p:nvPr>
            <p:ph idx="1" type="body"/>
          </p:nvPr>
        </p:nvSpPr>
        <p:spPr>
          <a:xfrm>
            <a:off x="311700" y="1197225"/>
            <a:ext cx="8602800" cy="3516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7265"/>
              <a:t>All you need to know is:</a:t>
            </a:r>
            <a:br>
              <a:rPr lang="en" sz="5430"/>
            </a:br>
            <a:br>
              <a:rPr lang="en" sz="5665"/>
            </a:br>
            <a:r>
              <a:rPr lang="en" sz="7265"/>
              <a:t>angle = </a:t>
            </a:r>
            <a:r>
              <a:rPr b="1" lang="en" sz="7265"/>
              <a:t>math.atan2</a:t>
            </a:r>
            <a:r>
              <a:rPr lang="en" sz="7265"/>
              <a:t>(target_y - object_y, target_x - object_x)</a:t>
            </a:r>
            <a:br>
              <a:rPr lang="en" sz="5665"/>
            </a:br>
            <a:br>
              <a:rPr lang="en" sz="5665"/>
            </a:br>
            <a:br>
              <a:rPr lang="en" sz="5665"/>
            </a:br>
            <a:r>
              <a:rPr lang="en" sz="7265"/>
              <a:t>math.atan2 returns an angle in radians.</a:t>
            </a:r>
            <a:br>
              <a:rPr lang="en" sz="7265"/>
            </a:br>
            <a:endParaRPr sz="7265"/>
          </a:p>
          <a:p>
            <a:pPr indent="0" lvl="0" marL="0" rtl="0" algn="l">
              <a:spcBef>
                <a:spcPts val="1200"/>
              </a:spcBef>
              <a:spcAft>
                <a:spcPts val="0"/>
              </a:spcAft>
              <a:buNone/>
            </a:pPr>
            <a:r>
              <a:rPr lang="en" sz="7265"/>
              <a:t>The returned angle is between -3.14 and 3.14.   </a:t>
            </a:r>
            <a:br>
              <a:rPr lang="en" sz="7265"/>
            </a:br>
            <a:br>
              <a:rPr lang="en" sz="7265"/>
            </a:br>
            <a:r>
              <a:rPr lang="en" sz="7265"/>
              <a:t>In Lua we can get </a:t>
            </a:r>
            <a:r>
              <a:rPr b="1" lang="en" sz="7265"/>
              <a:t>π</a:t>
            </a:r>
            <a:r>
              <a:rPr lang="en" sz="7265"/>
              <a:t> by using </a:t>
            </a:r>
            <a:r>
              <a:rPr b="1" lang="en" sz="7265"/>
              <a:t>math.pi</a:t>
            </a:r>
            <a:r>
              <a:rPr lang="en" sz="7265"/>
              <a:t>. </a:t>
            </a:r>
            <a:endParaRPr sz="7265"/>
          </a:p>
          <a:p>
            <a:pPr indent="0" lvl="0" marL="0" rtl="0" algn="l">
              <a:spcBef>
                <a:spcPts val="1200"/>
              </a:spcBef>
              <a:spcAft>
                <a:spcPts val="0"/>
              </a:spcAft>
              <a:buNone/>
            </a:pPr>
            <a:r>
              <a:t/>
            </a:r>
            <a:endParaRPr b="1" sz="7265"/>
          </a:p>
          <a:p>
            <a:pPr indent="0" lvl="0" marL="0" rtl="0" algn="l">
              <a:spcBef>
                <a:spcPts val="1200"/>
              </a:spcBef>
              <a:spcAft>
                <a:spcPts val="0"/>
              </a:spcAft>
              <a:buNone/>
            </a:pPr>
            <a:r>
              <a:t/>
            </a:r>
            <a:endParaRPr b="1" sz="2035"/>
          </a:p>
          <a:p>
            <a:pPr indent="0" lvl="0" marL="0" rtl="0" algn="l">
              <a:spcBef>
                <a:spcPts val="1200"/>
              </a:spcBef>
              <a:spcAft>
                <a:spcPts val="1200"/>
              </a:spcAft>
              <a:buNone/>
            </a:pPr>
            <a:r>
              <a:rPr b="1" lang="en" sz="2035"/>
              <a:t> </a:t>
            </a:r>
            <a:br>
              <a:rPr lang="en"/>
            </a:br>
            <a:r>
              <a:rPr lang="en"/>
              <a:t> </a:t>
            </a:r>
            <a:br>
              <a:rPr lang="en"/>
            </a:br>
            <a:br>
              <a:rPr lang="en"/>
            </a:br>
            <a:br>
              <a:rPr lang="en"/>
            </a:br>
            <a:br>
              <a:rPr lang="en"/>
            </a:br>
            <a:endParaRPr/>
          </a:p>
        </p:txBody>
      </p:sp>
      <p:sp>
        <p:nvSpPr>
          <p:cNvPr id="515" name="Google Shape;515;p9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Player Logic Chase:</a:t>
            </a:r>
            <a:endParaRPr b="0">
              <a:latin typeface="Caveat SemiBold"/>
              <a:ea typeface="Caveat SemiBold"/>
              <a:cs typeface="Caveat SemiBold"/>
              <a:sym typeface="Caveat SemiBo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95"/>
          <p:cNvPicPr preferRelativeResize="0"/>
          <p:nvPr/>
        </p:nvPicPr>
        <p:blipFill>
          <a:blip r:embed="rId3">
            <a:alphaModFix/>
          </a:blip>
          <a:stretch>
            <a:fillRect/>
          </a:stretch>
        </p:blipFill>
        <p:spPr>
          <a:xfrm>
            <a:off x="344275" y="1169725"/>
            <a:ext cx="8455450" cy="28040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96"/>
          <p:cNvPicPr preferRelativeResize="0"/>
          <p:nvPr/>
        </p:nvPicPr>
        <p:blipFill>
          <a:blip r:embed="rId3">
            <a:alphaModFix/>
          </a:blip>
          <a:stretch>
            <a:fillRect/>
          </a:stretch>
        </p:blipFill>
        <p:spPr>
          <a:xfrm>
            <a:off x="1466876" y="247075"/>
            <a:ext cx="6210249" cy="46493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29" name="Shape 529"/>
        <p:cNvGrpSpPr/>
        <p:nvPr/>
      </p:nvGrpSpPr>
      <p:grpSpPr>
        <a:xfrm>
          <a:off x="0" y="0"/>
          <a:ext cx="0" cy="0"/>
          <a:chOff x="0" y="0"/>
          <a:chExt cx="0" cy="0"/>
        </a:xfrm>
      </p:grpSpPr>
      <p:sp>
        <p:nvSpPr>
          <p:cNvPr id="530" name="Google Shape;530;p97"/>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Hands On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Implementation.</a:t>
            </a:r>
            <a:endParaRPr b="0">
              <a:latin typeface="Caveat SemiBold"/>
              <a:ea typeface="Caveat SemiBold"/>
              <a:cs typeface="Caveat SemiBold"/>
              <a:sym typeface="Caveat SemiBo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Write-on </a:t>
            </a:r>
            <a:r>
              <a:rPr b="0" lang="en">
                <a:latin typeface="Caveat SemiBold"/>
                <a:ea typeface="Caveat SemiBold"/>
                <a:cs typeface="Caveat SemiBold"/>
                <a:sym typeface="Caveat SemiBold"/>
              </a:rPr>
              <a:t>effect</a:t>
            </a:r>
            <a:r>
              <a:rPr b="0" lang="en">
                <a:latin typeface="Caveat SemiBold"/>
                <a:ea typeface="Caveat SemiBold"/>
                <a:cs typeface="Caveat SemiBold"/>
                <a:sym typeface="Caveat SemiBold"/>
              </a:rPr>
              <a:t> with substring</a:t>
            </a:r>
            <a:endParaRPr b="0">
              <a:latin typeface="Caveat SemiBold"/>
              <a:ea typeface="Caveat SemiBold"/>
              <a:cs typeface="Caveat SemiBold"/>
              <a:sym typeface="Caveat SemiBold"/>
            </a:endParaRPr>
          </a:p>
        </p:txBody>
      </p:sp>
      <p:sp>
        <p:nvSpPr>
          <p:cNvPr id="536" name="Google Shape;536;p9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substring is a contiguous sequence of characters within a longer string. </a:t>
            </a:r>
            <a:br>
              <a:rPr lang="en"/>
            </a:br>
            <a:br>
              <a:rPr lang="en"/>
            </a:br>
            <a:r>
              <a:rPr lang="en"/>
              <a:t>String "Hello, World!" and you want to extract the substring "World" from it, "World" would be considered a substring of the original string.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40" name="Shape 540"/>
        <p:cNvGrpSpPr/>
        <p:nvPr/>
      </p:nvGrpSpPr>
      <p:grpSpPr>
        <a:xfrm>
          <a:off x="0" y="0"/>
          <a:ext cx="0" cy="0"/>
          <a:chOff x="0" y="0"/>
          <a:chExt cx="0" cy="0"/>
        </a:xfrm>
      </p:grpSpPr>
      <p:sp>
        <p:nvSpPr>
          <p:cNvPr id="541" name="Google Shape;541;p99"/>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Hands On </a:t>
            </a:r>
            <a:br>
              <a:rPr b="0" lang="en">
                <a:latin typeface="Caveat SemiBold"/>
                <a:ea typeface="Caveat SemiBold"/>
                <a:cs typeface="Caveat SemiBold"/>
                <a:sym typeface="Caveat SemiBold"/>
              </a:rPr>
            </a:br>
            <a:r>
              <a:rPr b="0" lang="en">
                <a:latin typeface="Caveat SemiBold"/>
                <a:ea typeface="Caveat SemiBold"/>
                <a:cs typeface="Caveat SemiBold"/>
                <a:sym typeface="Caveat SemiBold"/>
              </a:rPr>
              <a:t>Implementation.</a:t>
            </a:r>
            <a:endParaRPr b="0">
              <a:latin typeface="Caveat SemiBold"/>
              <a:ea typeface="Caveat SemiBold"/>
              <a:cs typeface="Caveat SemiBold"/>
              <a:sym typeface="Caveat SemiBo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00"/>
          <p:cNvSpPr txBox="1"/>
          <p:nvPr>
            <p:ph idx="1" type="body"/>
          </p:nvPr>
        </p:nvSpPr>
        <p:spPr>
          <a:xfrm>
            <a:off x="311700" y="1522975"/>
            <a:ext cx="8520600" cy="282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Char char="●"/>
            </a:pPr>
            <a:r>
              <a:rPr lang="en">
                <a:solidFill>
                  <a:schemeClr val="accent1"/>
                </a:solidFill>
                <a:uFill>
                  <a:noFill/>
                </a:uFill>
                <a:hlinkClick r:id="rId3">
                  <a:extLst>
                    <a:ext uri="{A12FA001-AC4F-418D-AE19-62706E023703}">
                      <ahyp:hlinkClr val="tx"/>
                    </a:ext>
                  </a:extLst>
                </a:hlinkClick>
              </a:rPr>
              <a:t>Audio in LOVE2D</a:t>
            </a:r>
            <a:endParaRPr>
              <a:solidFill>
                <a:schemeClr val="accent1"/>
              </a:solidFill>
            </a:endParaRPr>
          </a:p>
          <a:p>
            <a:pPr indent="0" lvl="0" marL="457200" rtl="0" algn="l">
              <a:spcBef>
                <a:spcPts val="1200"/>
              </a:spcBef>
              <a:spcAft>
                <a:spcPts val="0"/>
              </a:spcAft>
              <a:buNone/>
            </a:pPr>
            <a:r>
              <a:t/>
            </a:r>
            <a:endParaRPr/>
          </a:p>
          <a:p>
            <a:pPr indent="-342900" lvl="0" marL="457200" rtl="0" algn="l">
              <a:spcBef>
                <a:spcPts val="1200"/>
              </a:spcBef>
              <a:spcAft>
                <a:spcPts val="0"/>
              </a:spcAft>
              <a:buClr>
                <a:srgbClr val="000000"/>
              </a:buClr>
              <a:buSzPts val="1800"/>
              <a:buChar char="●"/>
            </a:pPr>
            <a:r>
              <a:rPr lang="en">
                <a:solidFill>
                  <a:srgbClr val="000000"/>
                </a:solidFill>
                <a:uFill>
                  <a:noFill/>
                </a:uFill>
                <a:hlinkClick r:id="rId4">
                  <a:extLst>
                    <a:ext uri="{A12FA001-AC4F-418D-AE19-62706E023703}">
                      <ahyp:hlinkClr val="tx"/>
                    </a:ext>
                  </a:extLst>
                </a:hlinkClick>
              </a:rPr>
              <a:t>Camera Handling using Hump</a:t>
            </a:r>
            <a:endParaRPr>
              <a:solidFill>
                <a:srgbClr val="000000"/>
              </a:solidFill>
            </a:endParaRPr>
          </a:p>
          <a:p>
            <a:pPr indent="0" lvl="0" marL="457200" rtl="0" algn="l">
              <a:spcBef>
                <a:spcPts val="1200"/>
              </a:spcBef>
              <a:spcAft>
                <a:spcPts val="0"/>
              </a:spcAft>
              <a:buNone/>
            </a:pPr>
            <a:r>
              <a:t/>
            </a:r>
            <a:endParaRPr/>
          </a:p>
          <a:p>
            <a:pPr indent="-342900" lvl="0" marL="457200" rtl="0" algn="l">
              <a:spcBef>
                <a:spcPts val="1200"/>
              </a:spcBef>
              <a:spcAft>
                <a:spcPts val="0"/>
              </a:spcAft>
              <a:buClr>
                <a:srgbClr val="000000"/>
              </a:buClr>
              <a:buSzPts val="1800"/>
              <a:buChar char="●"/>
            </a:pPr>
            <a:r>
              <a:rPr lang="en">
                <a:solidFill>
                  <a:srgbClr val="000000"/>
                </a:solidFill>
                <a:uFill>
                  <a:noFill/>
                </a:uFill>
                <a:hlinkClick r:id="rId5">
                  <a:extLst>
                    <a:ext uri="{A12FA001-AC4F-418D-AE19-62706E023703}">
                      <ahyp:hlinkClr val="tx"/>
                    </a:ext>
                  </a:extLst>
                </a:hlinkClick>
              </a:rPr>
              <a:t>Awesome Love2D Libraries</a:t>
            </a:r>
            <a:endParaRPr>
              <a:solidFill>
                <a:srgbClr val="000000"/>
              </a:solidFill>
            </a:endParaRPr>
          </a:p>
          <a:p>
            <a:pPr indent="0" lvl="0" marL="0" rtl="0" algn="l">
              <a:spcBef>
                <a:spcPts val="1200"/>
              </a:spcBef>
              <a:spcAft>
                <a:spcPts val="1200"/>
              </a:spcAft>
              <a:buNone/>
            </a:pPr>
            <a:r>
              <a:t/>
            </a:r>
            <a:endParaRPr>
              <a:solidFill>
                <a:srgbClr val="000000"/>
              </a:solidFill>
            </a:endParaRPr>
          </a:p>
        </p:txBody>
      </p:sp>
      <p:sp>
        <p:nvSpPr>
          <p:cNvPr id="547" name="Google Shape;547;p10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Caveat SemiBold"/>
                <a:ea typeface="Caveat SemiBold"/>
                <a:cs typeface="Caveat SemiBold"/>
                <a:sym typeface="Caveat SemiBold"/>
              </a:rPr>
              <a:t>Extra</a:t>
            </a:r>
            <a:r>
              <a:rPr b="0" lang="en">
                <a:latin typeface="Caveat SemiBold"/>
                <a:ea typeface="Caveat SemiBold"/>
                <a:cs typeface="Caveat SemiBold"/>
                <a:sym typeface="Caveat SemiBold"/>
              </a:rPr>
              <a:t> Features</a:t>
            </a:r>
            <a:endParaRPr b="0">
              <a:latin typeface="Caveat SemiBold"/>
              <a:ea typeface="Caveat SemiBold"/>
              <a:cs typeface="Caveat SemiBold"/>
              <a:sym typeface="Caveat SemiBold"/>
            </a:endParaRPr>
          </a:p>
        </p:txBody>
      </p:sp>
      <p:pic>
        <p:nvPicPr>
          <p:cNvPr id="548" name="Google Shape;548;p100"/>
          <p:cNvPicPr preferRelativeResize="0"/>
          <p:nvPr/>
        </p:nvPicPr>
        <p:blipFill>
          <a:blip r:embed="rId6">
            <a:alphaModFix/>
          </a:blip>
          <a:stretch>
            <a:fillRect/>
          </a:stretch>
        </p:blipFill>
        <p:spPr>
          <a:xfrm>
            <a:off x="4756725" y="40013"/>
            <a:ext cx="4307674" cy="484412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52" name="Shape 552"/>
        <p:cNvGrpSpPr/>
        <p:nvPr/>
      </p:nvGrpSpPr>
      <p:grpSpPr>
        <a:xfrm>
          <a:off x="0" y="0"/>
          <a:ext cx="0" cy="0"/>
          <a:chOff x="0" y="0"/>
          <a:chExt cx="0" cy="0"/>
        </a:xfrm>
      </p:grpSpPr>
      <p:sp>
        <p:nvSpPr>
          <p:cNvPr id="553" name="Google Shape;553;p101"/>
          <p:cNvSpPr txBox="1"/>
          <p:nvPr>
            <p:ph type="title"/>
          </p:nvPr>
        </p:nvSpPr>
        <p:spPr>
          <a:xfrm>
            <a:off x="2636100" y="854725"/>
            <a:ext cx="38718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Overview of</a:t>
            </a:r>
            <a:endParaRPr b="0">
              <a:latin typeface="Caveat SemiBold"/>
              <a:ea typeface="Caveat SemiBold"/>
              <a:cs typeface="Caveat SemiBold"/>
              <a:sym typeface="Caveat SemiBold"/>
            </a:endParaRPr>
          </a:p>
          <a:p>
            <a:pPr indent="0" lvl="0" marL="0" rtl="0" algn="ctr">
              <a:spcBef>
                <a:spcPts val="0"/>
              </a:spcBef>
              <a:spcAft>
                <a:spcPts val="0"/>
              </a:spcAft>
              <a:buNone/>
            </a:pPr>
            <a:r>
              <a:rPr b="0" lang="en">
                <a:latin typeface="Caveat SemiBold"/>
                <a:ea typeface="Caveat SemiBold"/>
                <a:cs typeface="Caveat SemiBold"/>
                <a:sym typeface="Caveat SemiBold"/>
              </a:rPr>
              <a:t>GameDev</a:t>
            </a:r>
            <a:endParaRPr b="0">
              <a:latin typeface="Caveat SemiBold"/>
              <a:ea typeface="Caveat SemiBold"/>
              <a:cs typeface="Caveat SemiBold"/>
              <a:sym typeface="Caveat SemiBold"/>
            </a:endParaRPr>
          </a:p>
          <a:p>
            <a:pPr indent="0" lvl="0" marL="0" rtl="0" algn="ctr">
              <a:spcBef>
                <a:spcPts val="0"/>
              </a:spcBef>
              <a:spcAft>
                <a:spcPts val="0"/>
              </a:spcAft>
              <a:buNone/>
            </a:pPr>
            <a:r>
              <a:rPr b="0" lang="en">
                <a:latin typeface="Caveat SemiBold"/>
                <a:ea typeface="Caveat SemiBold"/>
                <a:cs typeface="Caveat SemiBold"/>
                <a:sym typeface="Caveat SemiBold"/>
              </a:rPr>
              <a:t>(Tech/Non tech)</a:t>
            </a:r>
            <a:endParaRPr b="0">
              <a:latin typeface="Caveat SemiBold"/>
              <a:ea typeface="Caveat SemiBold"/>
              <a:cs typeface="Caveat SemiBold"/>
              <a:sym typeface="Cave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1"/>
          <p:cNvPicPr preferRelativeResize="0"/>
          <p:nvPr/>
        </p:nvPicPr>
        <p:blipFill>
          <a:blip r:embed="rId3">
            <a:alphaModFix/>
          </a:blip>
          <a:stretch>
            <a:fillRect/>
          </a:stretch>
        </p:blipFill>
        <p:spPr>
          <a:xfrm>
            <a:off x="335150" y="269900"/>
            <a:ext cx="4301056" cy="2419349"/>
          </a:xfrm>
          <a:prstGeom prst="rect">
            <a:avLst/>
          </a:prstGeom>
          <a:noFill/>
          <a:ln>
            <a:noFill/>
          </a:ln>
        </p:spPr>
      </p:pic>
      <p:sp>
        <p:nvSpPr>
          <p:cNvPr id="102" name="Google Shape;102;p21"/>
          <p:cNvSpPr txBox="1"/>
          <p:nvPr>
            <p:ph idx="1" type="body"/>
          </p:nvPr>
        </p:nvSpPr>
        <p:spPr>
          <a:xfrm>
            <a:off x="4931850" y="702875"/>
            <a:ext cx="3916500" cy="796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629">
                <a:latin typeface="Source Code Pro Medium"/>
                <a:ea typeface="Source Code Pro Medium"/>
                <a:cs typeface="Source Code Pro Medium"/>
                <a:sym typeface="Source Code Pro Medium"/>
              </a:rPr>
              <a:t>&lt;&lt; FPS : First Person Shooter</a:t>
            </a:r>
            <a:endParaRPr sz="1629">
              <a:latin typeface="Source Code Pro Medium"/>
              <a:ea typeface="Source Code Pro Medium"/>
              <a:cs typeface="Source Code Pro Medium"/>
              <a:sym typeface="Source Code Pro Medium"/>
            </a:endParaRPr>
          </a:p>
          <a:p>
            <a:pPr indent="0" lvl="0" marL="0" rtl="0" algn="l">
              <a:lnSpc>
                <a:spcPct val="95000"/>
              </a:lnSpc>
              <a:spcBef>
                <a:spcPts val="1200"/>
              </a:spcBef>
              <a:spcAft>
                <a:spcPts val="1200"/>
              </a:spcAft>
              <a:buSzPts val="935"/>
              <a:buNone/>
            </a:pPr>
            <a:r>
              <a:rPr lang="en" sz="1629">
                <a:latin typeface="Source Code Pro Medium"/>
                <a:ea typeface="Source Code Pro Medium"/>
                <a:cs typeface="Source Code Pro Medium"/>
                <a:sym typeface="Source Code Pro Medium"/>
              </a:rPr>
              <a:t>Eg : Crysis 3</a:t>
            </a:r>
            <a:endParaRPr sz="1629">
              <a:latin typeface="Source Code Pro Medium"/>
              <a:ea typeface="Source Code Pro Medium"/>
              <a:cs typeface="Source Code Pro Medium"/>
              <a:sym typeface="Source Code Pro Medium"/>
            </a:endParaRPr>
          </a:p>
        </p:txBody>
      </p:sp>
      <p:sp>
        <p:nvSpPr>
          <p:cNvPr id="103" name="Google Shape;103;p21"/>
          <p:cNvSpPr txBox="1"/>
          <p:nvPr>
            <p:ph idx="1" type="body"/>
          </p:nvPr>
        </p:nvSpPr>
        <p:spPr>
          <a:xfrm>
            <a:off x="719700" y="3453100"/>
            <a:ext cx="3916500" cy="796200"/>
          </a:xfrm>
          <a:prstGeom prst="rect">
            <a:avLst/>
          </a:prstGeom>
        </p:spPr>
        <p:txBody>
          <a:bodyPr anchorCtr="0" anchor="t" bIns="91425" lIns="91425" spcFirstLastPara="1" rIns="91425" wrap="square" tIns="91425">
            <a:noAutofit/>
          </a:bodyPr>
          <a:lstStyle/>
          <a:p>
            <a:pPr indent="0" lvl="0" marL="0" rtl="0" algn="r">
              <a:lnSpc>
                <a:spcPct val="95000"/>
              </a:lnSpc>
              <a:spcBef>
                <a:spcPts val="0"/>
              </a:spcBef>
              <a:spcAft>
                <a:spcPts val="0"/>
              </a:spcAft>
              <a:buSzPts val="935"/>
              <a:buNone/>
            </a:pPr>
            <a:r>
              <a:rPr lang="en" sz="1629">
                <a:latin typeface="Source Code Pro Medium"/>
                <a:ea typeface="Source Code Pro Medium"/>
                <a:cs typeface="Source Code Pro Medium"/>
                <a:sym typeface="Source Code Pro Medium"/>
              </a:rPr>
              <a:t>Third Person &gt;&gt;</a:t>
            </a:r>
            <a:endParaRPr sz="1629">
              <a:latin typeface="Source Code Pro Medium"/>
              <a:ea typeface="Source Code Pro Medium"/>
              <a:cs typeface="Source Code Pro Medium"/>
              <a:sym typeface="Source Code Pro Medium"/>
            </a:endParaRPr>
          </a:p>
          <a:p>
            <a:pPr indent="0" lvl="0" marL="0" rtl="0" algn="r">
              <a:lnSpc>
                <a:spcPct val="95000"/>
              </a:lnSpc>
              <a:spcBef>
                <a:spcPts val="1200"/>
              </a:spcBef>
              <a:spcAft>
                <a:spcPts val="1200"/>
              </a:spcAft>
              <a:buSzPts val="935"/>
              <a:buNone/>
            </a:pPr>
            <a:r>
              <a:rPr lang="en" sz="1629">
                <a:latin typeface="Source Code Pro Medium"/>
                <a:ea typeface="Source Code Pro Medium"/>
                <a:cs typeface="Source Code Pro Medium"/>
                <a:sym typeface="Source Code Pro Medium"/>
              </a:rPr>
              <a:t>Eg : Resident Evil 2 Remake</a:t>
            </a:r>
            <a:endParaRPr sz="1629">
              <a:latin typeface="Source Code Pro Medium"/>
              <a:ea typeface="Source Code Pro Medium"/>
              <a:cs typeface="Source Code Pro Medium"/>
              <a:sym typeface="Source Code Pro Medium"/>
            </a:endParaRPr>
          </a:p>
        </p:txBody>
      </p:sp>
      <p:pic>
        <p:nvPicPr>
          <p:cNvPr id="104" name="Google Shape;104;p21"/>
          <p:cNvPicPr preferRelativeResize="0"/>
          <p:nvPr/>
        </p:nvPicPr>
        <p:blipFill>
          <a:blip r:embed="rId4">
            <a:alphaModFix/>
          </a:blip>
          <a:stretch>
            <a:fillRect/>
          </a:stretch>
        </p:blipFill>
        <p:spPr>
          <a:xfrm>
            <a:off x="4819563" y="2460275"/>
            <a:ext cx="4141075" cy="23322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102"/>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103"/>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104"/>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105"/>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0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
                <a:latin typeface="Source Code Pro"/>
                <a:ea typeface="Source Code Pro"/>
                <a:cs typeface="Source Code Pro"/>
                <a:sym typeface="Source Code Pro"/>
              </a:rPr>
              <a:t>GDU-PICT showcase</a:t>
            </a:r>
            <a:endParaRPr b="0">
              <a:latin typeface="Source Code Pro"/>
              <a:ea typeface="Source Code Pro"/>
              <a:cs typeface="Source Code Pro"/>
              <a:sym typeface="Source Code Pro"/>
            </a:endParaRPr>
          </a:p>
        </p:txBody>
      </p:sp>
      <p:pic>
        <p:nvPicPr>
          <p:cNvPr descr="Drop A Like And Hit Subscribe &#10;#nissan #s15 #schassis &#10;&#10;My Instagram :: https://www.instagram.com/proudly_prajwal/&#10;&#10;My Artstation ::&#10;https://www.artstation.com/proudly_prajwal&#10;&#10;Disclaimer::&#10;I'm not the owner of the songs I've used in this video. Although I created the car animation by myself including modelling and stuff but I don't own any song used in this animation. The copyrights of the song belong to respective owners." id="579" name="Google Shape;579;p106" title="Nissan Silvia S15 &quot;JDM BEAUTY&quot;">
            <a:hlinkClick r:id="rId3"/>
          </p:cNvPr>
          <p:cNvPicPr preferRelativeResize="0"/>
          <p:nvPr/>
        </p:nvPicPr>
        <p:blipFill>
          <a:blip r:embed="rId4">
            <a:alphaModFix/>
          </a:blip>
          <a:stretch>
            <a:fillRect/>
          </a:stretch>
        </p:blipFill>
        <p:spPr>
          <a:xfrm>
            <a:off x="152400" y="152400"/>
            <a:ext cx="8676050" cy="488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83" name="Shape 583"/>
        <p:cNvGrpSpPr/>
        <p:nvPr/>
      </p:nvGrpSpPr>
      <p:grpSpPr>
        <a:xfrm>
          <a:off x="0" y="0"/>
          <a:ext cx="0" cy="0"/>
          <a:chOff x="0" y="0"/>
          <a:chExt cx="0" cy="0"/>
        </a:xfrm>
      </p:grpSpPr>
      <p:sp>
        <p:nvSpPr>
          <p:cNvPr id="584" name="Google Shape;584;p107"/>
          <p:cNvSpPr txBox="1"/>
          <p:nvPr>
            <p:ph type="title"/>
          </p:nvPr>
        </p:nvSpPr>
        <p:spPr>
          <a:xfrm>
            <a:off x="2636100" y="854725"/>
            <a:ext cx="38718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GDU PICT Showcase</a:t>
            </a:r>
            <a:endParaRPr b="0">
              <a:latin typeface="Caveat SemiBold"/>
              <a:ea typeface="Caveat SemiBold"/>
              <a:cs typeface="Caveat SemiBold"/>
              <a:sym typeface="Caveat SemiBo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108" title="Gemelody.mp4">
            <a:hlinkClick r:id="rId3"/>
          </p:cNvPr>
          <p:cNvPicPr preferRelativeResize="0"/>
          <p:nvPr/>
        </p:nvPicPr>
        <p:blipFill>
          <a:blip r:embed="rId4">
            <a:alphaModFix/>
          </a:blip>
          <a:stretch>
            <a:fillRect/>
          </a:stretch>
        </p:blipFill>
        <p:spPr>
          <a:xfrm>
            <a:off x="0" y="0"/>
            <a:ext cx="9143981"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109" title="Clash.mp4">
            <a:hlinkClick r:id="rId3"/>
          </p:cNvPr>
          <p:cNvPicPr preferRelativeResize="0"/>
          <p:nvPr/>
        </p:nvPicPr>
        <p:blipFill>
          <a:blip r:embed="rId4">
            <a:alphaModFix/>
          </a:blip>
          <a:stretch>
            <a:fillRect/>
          </a:stretch>
        </p:blipFill>
        <p:spPr>
          <a:xfrm>
            <a:off x="-175834" y="0"/>
            <a:ext cx="9495682"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98" name="Shape 598"/>
        <p:cNvGrpSpPr/>
        <p:nvPr/>
      </p:nvGrpSpPr>
      <p:grpSpPr>
        <a:xfrm>
          <a:off x="0" y="0"/>
          <a:ext cx="0" cy="0"/>
          <a:chOff x="0" y="0"/>
          <a:chExt cx="0" cy="0"/>
        </a:xfrm>
      </p:grpSpPr>
      <p:sp>
        <p:nvSpPr>
          <p:cNvPr id="599" name="Google Shape;599;p110"/>
          <p:cNvSpPr txBox="1"/>
          <p:nvPr>
            <p:ph type="title"/>
          </p:nvPr>
        </p:nvSpPr>
        <p:spPr>
          <a:xfrm>
            <a:off x="2636100" y="854725"/>
            <a:ext cx="38718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latin typeface="Caveat SemiBold"/>
                <a:ea typeface="Caveat SemiBold"/>
                <a:cs typeface="Caveat SemiBold"/>
                <a:sym typeface="Caveat SemiBold"/>
              </a:rPr>
              <a:t>GDU IIIT-K Showcase</a:t>
            </a:r>
            <a:endParaRPr b="0">
              <a:latin typeface="Caveat SemiBold"/>
              <a:ea typeface="Caveat SemiBold"/>
              <a:cs typeface="Caveat SemiBold"/>
              <a:sym typeface="Caveat SemiBo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111"/>
          <p:cNvPicPr preferRelativeResize="0"/>
          <p:nvPr/>
        </p:nvPicPr>
        <p:blipFill>
          <a:blip r:embed="rId3">
            <a:alphaModFix/>
          </a:blip>
          <a:stretch>
            <a:fillRect/>
          </a:stretch>
        </p:blipFill>
        <p:spPr>
          <a:xfrm>
            <a:off x="2369402" y="2616350"/>
            <a:ext cx="4405200" cy="2481575"/>
          </a:xfrm>
          <a:prstGeom prst="rect">
            <a:avLst/>
          </a:prstGeom>
          <a:noFill/>
          <a:ln>
            <a:noFill/>
          </a:ln>
        </p:spPr>
      </p:pic>
      <p:pic>
        <p:nvPicPr>
          <p:cNvPr id="605" name="Google Shape;605;p111"/>
          <p:cNvPicPr preferRelativeResize="0"/>
          <p:nvPr/>
        </p:nvPicPr>
        <p:blipFill rotWithShape="1">
          <a:blip r:embed="rId4">
            <a:alphaModFix/>
          </a:blip>
          <a:srcRect b="0" l="0" r="0" t="0"/>
          <a:stretch/>
        </p:blipFill>
        <p:spPr>
          <a:xfrm>
            <a:off x="253727" y="145313"/>
            <a:ext cx="4099376" cy="2309300"/>
          </a:xfrm>
          <a:prstGeom prst="rect">
            <a:avLst/>
          </a:prstGeom>
          <a:noFill/>
          <a:ln>
            <a:noFill/>
          </a:ln>
        </p:spPr>
      </p:pic>
      <p:pic>
        <p:nvPicPr>
          <p:cNvPr id="606" name="Google Shape;606;p111"/>
          <p:cNvPicPr preferRelativeResize="0"/>
          <p:nvPr/>
        </p:nvPicPr>
        <p:blipFill rotWithShape="1">
          <a:blip r:embed="rId5">
            <a:alphaModFix/>
          </a:blip>
          <a:srcRect b="16107" l="0" r="22690" t="0"/>
          <a:stretch/>
        </p:blipFill>
        <p:spPr>
          <a:xfrm>
            <a:off x="4572001" y="143250"/>
            <a:ext cx="4096512" cy="23134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